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36"/>
  </p:notesMasterIdLst>
  <p:sldIdLst>
    <p:sldId id="256" r:id="rId2"/>
    <p:sldId id="257" r:id="rId3"/>
    <p:sldId id="298" r:id="rId4"/>
    <p:sldId id="299" r:id="rId5"/>
    <p:sldId id="300" r:id="rId6"/>
    <p:sldId id="308" r:id="rId7"/>
    <p:sldId id="272" r:id="rId8"/>
    <p:sldId id="301" r:id="rId9"/>
    <p:sldId id="302" r:id="rId10"/>
    <p:sldId id="310" r:id="rId11"/>
    <p:sldId id="311" r:id="rId12"/>
    <p:sldId id="317" r:id="rId13"/>
    <p:sldId id="292" r:id="rId14"/>
    <p:sldId id="274" r:id="rId15"/>
    <p:sldId id="293" r:id="rId16"/>
    <p:sldId id="294" r:id="rId17"/>
    <p:sldId id="295" r:id="rId18"/>
    <p:sldId id="296" r:id="rId19"/>
    <p:sldId id="312" r:id="rId20"/>
    <p:sldId id="313" r:id="rId21"/>
    <p:sldId id="315" r:id="rId22"/>
    <p:sldId id="314" r:id="rId23"/>
    <p:sldId id="258" r:id="rId24"/>
    <p:sldId id="261" r:id="rId25"/>
    <p:sldId id="262" r:id="rId26"/>
    <p:sldId id="279" r:id="rId27"/>
    <p:sldId id="280" r:id="rId28"/>
    <p:sldId id="306" r:id="rId29"/>
    <p:sldId id="283" r:id="rId30"/>
    <p:sldId id="265" r:id="rId31"/>
    <p:sldId id="316" r:id="rId32"/>
    <p:sldId id="291" r:id="rId33"/>
    <p:sldId id="290" r:id="rId34"/>
    <p:sldId id="297" r:id="rId35"/>
  </p:sldIdLst>
  <p:sldSz cx="9144000" cy="6858000" type="screen4x3"/>
  <p:notesSz cx="6796088" cy="9925050"/>
  <p:defaultTextStyle>
    <a:defPPr>
      <a:defRPr lang="en-GB"/>
    </a:defPPr>
    <a:lvl1pPr algn="l" defTabSz="449263" rtl="0" fontAlgn="base"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sz="2200" i="1" kern="1200">
        <a:solidFill>
          <a:schemeClr val="bg1"/>
        </a:solidFill>
        <a:latin typeface="Myriad Web" charset="0"/>
        <a:ea typeface="+mn-ea"/>
        <a:cs typeface="+mn-cs"/>
      </a:defRPr>
    </a:lvl1pPr>
    <a:lvl2pPr marL="742950" indent="-285750" algn="l" defTabSz="449263" rtl="0" fontAlgn="base"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sz="2200" i="1" kern="1200">
        <a:solidFill>
          <a:schemeClr val="bg1"/>
        </a:solidFill>
        <a:latin typeface="Myriad Web" charset="0"/>
        <a:ea typeface="+mn-ea"/>
        <a:cs typeface="+mn-cs"/>
      </a:defRPr>
    </a:lvl2pPr>
    <a:lvl3pPr marL="1143000" indent="-228600" algn="l" defTabSz="449263" rtl="0" fontAlgn="base"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sz="2200" i="1" kern="1200">
        <a:solidFill>
          <a:schemeClr val="bg1"/>
        </a:solidFill>
        <a:latin typeface="Myriad Web" charset="0"/>
        <a:ea typeface="+mn-ea"/>
        <a:cs typeface="+mn-cs"/>
      </a:defRPr>
    </a:lvl3pPr>
    <a:lvl4pPr marL="1600200" indent="-228600" algn="l" defTabSz="449263" rtl="0" fontAlgn="base"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sz="2200" i="1" kern="1200">
        <a:solidFill>
          <a:schemeClr val="bg1"/>
        </a:solidFill>
        <a:latin typeface="Myriad Web" charset="0"/>
        <a:ea typeface="+mn-ea"/>
        <a:cs typeface="+mn-cs"/>
      </a:defRPr>
    </a:lvl4pPr>
    <a:lvl5pPr marL="2057400" indent="-228600" algn="l" defTabSz="449263" rtl="0" fontAlgn="base"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sz="2200" i="1" kern="1200">
        <a:solidFill>
          <a:schemeClr val="bg1"/>
        </a:solidFill>
        <a:latin typeface="Myriad Web" charset="0"/>
        <a:ea typeface="+mn-ea"/>
        <a:cs typeface="+mn-cs"/>
      </a:defRPr>
    </a:lvl5pPr>
    <a:lvl6pPr marL="2286000" algn="l" defTabSz="457200" rtl="0" eaLnBrk="1" latinLnBrk="0" hangingPunct="1">
      <a:defRPr sz="2200" i="1" kern="1200">
        <a:solidFill>
          <a:schemeClr val="bg1"/>
        </a:solidFill>
        <a:latin typeface="Myriad Web" charset="0"/>
        <a:ea typeface="+mn-ea"/>
        <a:cs typeface="+mn-cs"/>
      </a:defRPr>
    </a:lvl6pPr>
    <a:lvl7pPr marL="2743200" algn="l" defTabSz="457200" rtl="0" eaLnBrk="1" latinLnBrk="0" hangingPunct="1">
      <a:defRPr sz="2200" i="1" kern="1200">
        <a:solidFill>
          <a:schemeClr val="bg1"/>
        </a:solidFill>
        <a:latin typeface="Myriad Web" charset="0"/>
        <a:ea typeface="+mn-ea"/>
        <a:cs typeface="+mn-cs"/>
      </a:defRPr>
    </a:lvl7pPr>
    <a:lvl8pPr marL="3200400" algn="l" defTabSz="457200" rtl="0" eaLnBrk="1" latinLnBrk="0" hangingPunct="1">
      <a:defRPr sz="2200" i="1" kern="1200">
        <a:solidFill>
          <a:schemeClr val="bg1"/>
        </a:solidFill>
        <a:latin typeface="Myriad Web" charset="0"/>
        <a:ea typeface="+mn-ea"/>
        <a:cs typeface="+mn-cs"/>
      </a:defRPr>
    </a:lvl8pPr>
    <a:lvl9pPr marL="3657600" algn="l" defTabSz="457200" rtl="0" eaLnBrk="1" latinLnBrk="0" hangingPunct="1">
      <a:defRPr sz="2200" i="1" kern="1200">
        <a:solidFill>
          <a:schemeClr val="bg1"/>
        </a:solidFill>
        <a:latin typeface="Myriad Web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70F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4" d="100"/>
          <a:sy n="104" d="100"/>
        </p:scale>
        <p:origin x="-1216" y="-96"/>
      </p:cViewPr>
      <p:guideLst>
        <p:guide orient="horz" pos="2160"/>
        <p:guide pos="2880"/>
      </p:guideLst>
    </p:cSldViewPr>
  </p:slideViewPr>
  <p:outlineViewPr>
    <p:cViewPr varScale="1">
      <p:scale>
        <a:sx n="170" d="200"/>
        <a:sy n="170" d="200"/>
      </p:scale>
      <p:origin x="-780" y="-84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printerSettings" Target="printerSettings/printerSettings1.bin"/><Relationship Id="rId38" Type="http://schemas.openxmlformats.org/officeDocument/2006/relationships/presProps" Target="presProps.xml"/><Relationship Id="rId39" Type="http://schemas.openxmlformats.org/officeDocument/2006/relationships/viewProps" Target="viewProps.xml"/><Relationship Id="rId40" Type="http://schemas.openxmlformats.org/officeDocument/2006/relationships/theme" Target="theme/theme1.xml"/><Relationship Id="rId4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AutoShape 1"/>
          <p:cNvSpPr>
            <a:spLocks noChangeArrowheads="1"/>
          </p:cNvSpPr>
          <p:nvPr/>
        </p:nvSpPr>
        <p:spPr bwMode="auto">
          <a:xfrm>
            <a:off x="0" y="0"/>
            <a:ext cx="6796088" cy="992505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50" name="Text Box 2"/>
          <p:cNvSpPr txBox="1">
            <a:spLocks noChangeArrowheads="1"/>
          </p:cNvSpPr>
          <p:nvPr/>
        </p:nvSpPr>
        <p:spPr bwMode="auto">
          <a:xfrm>
            <a:off x="0" y="0"/>
            <a:ext cx="2946400" cy="49688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51" name="Text Box 3"/>
          <p:cNvSpPr txBox="1">
            <a:spLocks noChangeArrowheads="1"/>
          </p:cNvSpPr>
          <p:nvPr/>
        </p:nvSpPr>
        <p:spPr bwMode="auto">
          <a:xfrm>
            <a:off x="3849688" y="0"/>
            <a:ext cx="2946400" cy="49688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52" name="Rectangle 4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915988" y="744538"/>
            <a:ext cx="4964112" cy="3721100"/>
          </a:xfrm>
          <a:prstGeom prst="rect">
            <a:avLst/>
          </a:prstGeom>
          <a:noFill/>
          <a:ln w="9360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2053" name="Rectangle 5"/>
          <p:cNvSpPr>
            <a:spLocks noGrp="1" noChangeArrowheads="1"/>
          </p:cNvSpPr>
          <p:nvPr>
            <p:ph type="body"/>
          </p:nvPr>
        </p:nvSpPr>
        <p:spPr bwMode="auto">
          <a:xfrm>
            <a:off x="679450" y="4714875"/>
            <a:ext cx="5437188" cy="446563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054" name="Text Box 6"/>
          <p:cNvSpPr txBox="1">
            <a:spLocks noChangeArrowheads="1"/>
          </p:cNvSpPr>
          <p:nvPr/>
        </p:nvSpPr>
        <p:spPr bwMode="auto">
          <a:xfrm>
            <a:off x="0" y="9426575"/>
            <a:ext cx="2946400" cy="49688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55" name="Rectangle 7"/>
          <p:cNvSpPr>
            <a:spLocks noGrp="1" noChangeArrowheads="1"/>
          </p:cNvSpPr>
          <p:nvPr>
            <p:ph type="sldNum"/>
          </p:nvPr>
        </p:nvSpPr>
        <p:spPr bwMode="auto">
          <a:xfrm>
            <a:off x="3849688" y="9426575"/>
            <a:ext cx="2944812" cy="4953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 algn="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24688D03-F045-B643-BD3A-F95C8B91471A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635358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+mn-ea"/>
        <a:cs typeface="+mn-cs"/>
      </a:defRPr>
    </a:lvl1pPr>
    <a:lvl2pPr marL="742950" indent="-28575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+mn-ea"/>
        <a:cs typeface="+mn-cs"/>
      </a:defRPr>
    </a:lvl2pPr>
    <a:lvl3pPr marL="11430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+mn-ea"/>
        <a:cs typeface="+mn-cs"/>
      </a:defRPr>
    </a:lvl3pPr>
    <a:lvl4pPr marL="16002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+mn-ea"/>
        <a:cs typeface="+mn-cs"/>
      </a:defRPr>
    </a:lvl4pPr>
    <a:lvl5pPr marL="20574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C23BE51-E56D-C34D-8751-203456E9F0D8}" type="slidenum">
              <a:rPr lang="en-GB"/>
              <a:pPr/>
              <a:t>1</a:t>
            </a:fld>
            <a:endParaRPr lang="en-GB"/>
          </a:p>
        </p:txBody>
      </p:sp>
      <p:sp>
        <p:nvSpPr>
          <p:cNvPr id="1433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917575" y="744538"/>
            <a:ext cx="4962525" cy="372268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33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79450" y="4714875"/>
            <a:ext cx="5438775" cy="4560888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C70B47E-AA18-B148-A454-7D1852D64A23}" type="slidenum">
              <a:rPr lang="en-GB"/>
              <a:pPr/>
              <a:t>10</a:t>
            </a:fld>
            <a:endParaRPr lang="en-GB"/>
          </a:p>
        </p:txBody>
      </p:sp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917575" y="744538"/>
            <a:ext cx="4962525" cy="372268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79450" y="4714875"/>
            <a:ext cx="5438775" cy="4560888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C70B47E-AA18-B148-A454-7D1852D64A23}" type="slidenum">
              <a:rPr lang="en-GB"/>
              <a:pPr/>
              <a:t>11</a:t>
            </a:fld>
            <a:endParaRPr lang="en-GB"/>
          </a:p>
        </p:txBody>
      </p:sp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917575" y="744538"/>
            <a:ext cx="4962525" cy="372268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79450" y="4714875"/>
            <a:ext cx="5438775" cy="4560888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C70B47E-AA18-B148-A454-7D1852D64A23}" type="slidenum">
              <a:rPr lang="en-GB"/>
              <a:pPr/>
              <a:t>12</a:t>
            </a:fld>
            <a:endParaRPr lang="en-GB"/>
          </a:p>
        </p:txBody>
      </p:sp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917575" y="744538"/>
            <a:ext cx="4962525" cy="372268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79450" y="4714875"/>
            <a:ext cx="5438775" cy="4560888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C70B47E-AA18-B148-A454-7D1852D64A23}" type="slidenum">
              <a:rPr lang="en-GB"/>
              <a:pPr/>
              <a:t>13</a:t>
            </a:fld>
            <a:endParaRPr lang="en-GB"/>
          </a:p>
        </p:txBody>
      </p:sp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917575" y="744538"/>
            <a:ext cx="4962525" cy="372268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79450" y="4714875"/>
            <a:ext cx="5438775" cy="4560888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C70B47E-AA18-B148-A454-7D1852D64A23}" type="slidenum">
              <a:rPr lang="en-GB"/>
              <a:pPr/>
              <a:t>14</a:t>
            </a:fld>
            <a:endParaRPr lang="en-GB"/>
          </a:p>
        </p:txBody>
      </p:sp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917575" y="744538"/>
            <a:ext cx="4962525" cy="372268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79450" y="4714875"/>
            <a:ext cx="5438775" cy="4560888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C70B47E-AA18-B148-A454-7D1852D64A23}" type="slidenum">
              <a:rPr lang="en-GB"/>
              <a:pPr/>
              <a:t>15</a:t>
            </a:fld>
            <a:endParaRPr lang="en-GB"/>
          </a:p>
        </p:txBody>
      </p:sp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917575" y="744538"/>
            <a:ext cx="4962525" cy="372268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79450" y="4714875"/>
            <a:ext cx="5438775" cy="4560888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C70B47E-AA18-B148-A454-7D1852D64A23}" type="slidenum">
              <a:rPr lang="en-GB"/>
              <a:pPr/>
              <a:t>16</a:t>
            </a:fld>
            <a:endParaRPr lang="en-GB"/>
          </a:p>
        </p:txBody>
      </p:sp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917575" y="744538"/>
            <a:ext cx="4962525" cy="372268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79450" y="4714875"/>
            <a:ext cx="5438775" cy="4560888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C70B47E-AA18-B148-A454-7D1852D64A23}" type="slidenum">
              <a:rPr lang="en-GB"/>
              <a:pPr/>
              <a:t>17</a:t>
            </a:fld>
            <a:endParaRPr lang="en-GB"/>
          </a:p>
        </p:txBody>
      </p:sp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917575" y="744538"/>
            <a:ext cx="4962525" cy="372268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79450" y="4714875"/>
            <a:ext cx="5438775" cy="4560888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C70B47E-AA18-B148-A454-7D1852D64A23}" type="slidenum">
              <a:rPr lang="en-GB"/>
              <a:pPr/>
              <a:t>18</a:t>
            </a:fld>
            <a:endParaRPr lang="en-GB"/>
          </a:p>
        </p:txBody>
      </p:sp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917575" y="744538"/>
            <a:ext cx="4962525" cy="372268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79450" y="4714875"/>
            <a:ext cx="5438775" cy="4560888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C70B47E-AA18-B148-A454-7D1852D64A23}" type="slidenum">
              <a:rPr lang="en-GB"/>
              <a:pPr/>
              <a:t>19</a:t>
            </a:fld>
            <a:endParaRPr lang="en-GB"/>
          </a:p>
        </p:txBody>
      </p:sp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917575" y="744538"/>
            <a:ext cx="4962525" cy="372268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79450" y="4714875"/>
            <a:ext cx="5438775" cy="4560888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C70B47E-AA18-B148-A454-7D1852D64A23}" type="slidenum">
              <a:rPr lang="en-GB"/>
              <a:pPr/>
              <a:t>2</a:t>
            </a:fld>
            <a:endParaRPr lang="en-GB"/>
          </a:p>
        </p:txBody>
      </p:sp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917575" y="744538"/>
            <a:ext cx="4962525" cy="372268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79450" y="4714875"/>
            <a:ext cx="5438775" cy="4560888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C70B47E-AA18-B148-A454-7D1852D64A23}" type="slidenum">
              <a:rPr lang="en-GB"/>
              <a:pPr/>
              <a:t>20</a:t>
            </a:fld>
            <a:endParaRPr lang="en-GB"/>
          </a:p>
        </p:txBody>
      </p:sp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917575" y="744538"/>
            <a:ext cx="4962525" cy="372268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79450" y="4714875"/>
            <a:ext cx="5438775" cy="4560888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C70B47E-AA18-B148-A454-7D1852D64A23}" type="slidenum">
              <a:rPr lang="en-GB"/>
              <a:pPr/>
              <a:t>21</a:t>
            </a:fld>
            <a:endParaRPr lang="en-GB"/>
          </a:p>
        </p:txBody>
      </p:sp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917575" y="744538"/>
            <a:ext cx="4962525" cy="372268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79450" y="4714875"/>
            <a:ext cx="5438775" cy="4560888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C70B47E-AA18-B148-A454-7D1852D64A23}" type="slidenum">
              <a:rPr lang="en-GB"/>
              <a:pPr/>
              <a:t>22</a:t>
            </a:fld>
            <a:endParaRPr lang="en-GB"/>
          </a:p>
        </p:txBody>
      </p:sp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917575" y="744538"/>
            <a:ext cx="4962525" cy="372268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79450" y="4714875"/>
            <a:ext cx="5438775" cy="4560888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D2A72A8A-8A6D-C84C-8B8D-5B7A18CF2D34}" type="slidenum">
              <a:rPr lang="en-GB"/>
              <a:pPr/>
              <a:t>23</a:t>
            </a:fld>
            <a:endParaRPr lang="en-GB"/>
          </a:p>
        </p:txBody>
      </p:sp>
      <p:sp>
        <p:nvSpPr>
          <p:cNvPr id="16385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917575" y="744538"/>
            <a:ext cx="4962525" cy="372268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38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79450" y="4714875"/>
            <a:ext cx="5438775" cy="4560888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AC63DFA0-64C2-004C-8AFC-C4742DB3F677}" type="slidenum">
              <a:rPr lang="en-GB"/>
              <a:pPr/>
              <a:t>24</a:t>
            </a:fld>
            <a:endParaRPr lang="en-GB"/>
          </a:p>
        </p:txBody>
      </p:sp>
      <p:sp>
        <p:nvSpPr>
          <p:cNvPr id="1945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917575" y="744538"/>
            <a:ext cx="4962525" cy="372268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945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79450" y="4714875"/>
            <a:ext cx="5438775" cy="4560888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6CB62645-5AB3-4041-B56A-A33D47A8A679}" type="slidenum">
              <a:rPr lang="en-GB"/>
              <a:pPr/>
              <a:t>25</a:t>
            </a:fld>
            <a:endParaRPr lang="en-GB"/>
          </a:p>
        </p:txBody>
      </p:sp>
      <p:sp>
        <p:nvSpPr>
          <p:cNvPr id="2048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917575" y="744538"/>
            <a:ext cx="4962525" cy="372268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48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79450" y="4714875"/>
            <a:ext cx="5438775" cy="4560888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6CB62645-5AB3-4041-B56A-A33D47A8A679}" type="slidenum">
              <a:rPr lang="en-GB"/>
              <a:pPr/>
              <a:t>26</a:t>
            </a:fld>
            <a:endParaRPr lang="en-GB"/>
          </a:p>
        </p:txBody>
      </p:sp>
      <p:sp>
        <p:nvSpPr>
          <p:cNvPr id="2048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917575" y="744538"/>
            <a:ext cx="4962525" cy="372268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48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79450" y="4714875"/>
            <a:ext cx="5438775" cy="4560888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C70B47E-AA18-B148-A454-7D1852D64A23}" type="slidenum">
              <a:rPr lang="en-GB"/>
              <a:pPr/>
              <a:t>27</a:t>
            </a:fld>
            <a:endParaRPr lang="en-GB"/>
          </a:p>
        </p:txBody>
      </p:sp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917575" y="744538"/>
            <a:ext cx="4962525" cy="372268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79450" y="4714875"/>
            <a:ext cx="5438775" cy="4560888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C70B47E-AA18-B148-A454-7D1852D64A23}" type="slidenum">
              <a:rPr lang="en-GB"/>
              <a:pPr/>
              <a:t>28</a:t>
            </a:fld>
            <a:endParaRPr lang="en-GB"/>
          </a:p>
        </p:txBody>
      </p:sp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917575" y="744538"/>
            <a:ext cx="4962525" cy="372268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79450" y="4714875"/>
            <a:ext cx="5438775" cy="4560888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E4F02A2-6C30-E14B-8D14-9D5908574FD1}" type="slidenum">
              <a:rPr lang="en-GB"/>
              <a:pPr/>
              <a:t>30</a:t>
            </a:fld>
            <a:endParaRPr lang="en-GB"/>
          </a:p>
        </p:txBody>
      </p:sp>
      <p:sp>
        <p:nvSpPr>
          <p:cNvPr id="2355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917575" y="744538"/>
            <a:ext cx="4962525" cy="372268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355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79450" y="4714875"/>
            <a:ext cx="5438775" cy="4560888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C70B47E-AA18-B148-A454-7D1852D64A23}" type="slidenum">
              <a:rPr lang="en-GB"/>
              <a:pPr/>
              <a:t>3</a:t>
            </a:fld>
            <a:endParaRPr lang="en-GB"/>
          </a:p>
        </p:txBody>
      </p:sp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917575" y="744538"/>
            <a:ext cx="4962525" cy="372268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79450" y="4714875"/>
            <a:ext cx="5438775" cy="4560888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E4F02A2-6C30-E14B-8D14-9D5908574FD1}" type="slidenum">
              <a:rPr lang="en-GB"/>
              <a:pPr/>
              <a:t>31</a:t>
            </a:fld>
            <a:endParaRPr lang="en-GB"/>
          </a:p>
        </p:txBody>
      </p:sp>
      <p:sp>
        <p:nvSpPr>
          <p:cNvPr id="2355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917575" y="744538"/>
            <a:ext cx="4962525" cy="372268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355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79450" y="4714875"/>
            <a:ext cx="5438775" cy="4560888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E4F02A2-6C30-E14B-8D14-9D5908574FD1}" type="slidenum">
              <a:rPr lang="en-GB"/>
              <a:pPr/>
              <a:t>32</a:t>
            </a:fld>
            <a:endParaRPr lang="en-GB"/>
          </a:p>
        </p:txBody>
      </p:sp>
      <p:sp>
        <p:nvSpPr>
          <p:cNvPr id="2355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917575" y="744538"/>
            <a:ext cx="4962525" cy="372268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355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79450" y="4714875"/>
            <a:ext cx="5438775" cy="4560888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E4F02A2-6C30-E14B-8D14-9D5908574FD1}" type="slidenum">
              <a:rPr lang="en-GB"/>
              <a:pPr/>
              <a:t>33</a:t>
            </a:fld>
            <a:endParaRPr lang="en-GB"/>
          </a:p>
        </p:txBody>
      </p:sp>
      <p:sp>
        <p:nvSpPr>
          <p:cNvPr id="2355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917575" y="744538"/>
            <a:ext cx="4962525" cy="372268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355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79450" y="4714875"/>
            <a:ext cx="5438775" cy="4560888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E4F02A2-6C30-E14B-8D14-9D5908574FD1}" type="slidenum">
              <a:rPr lang="en-GB"/>
              <a:pPr/>
              <a:t>34</a:t>
            </a:fld>
            <a:endParaRPr lang="en-GB"/>
          </a:p>
        </p:txBody>
      </p:sp>
      <p:sp>
        <p:nvSpPr>
          <p:cNvPr id="2355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917575" y="744538"/>
            <a:ext cx="4962525" cy="372268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355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79450" y="4714875"/>
            <a:ext cx="5438775" cy="4560888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C70B47E-AA18-B148-A454-7D1852D64A23}" type="slidenum">
              <a:rPr lang="en-GB"/>
              <a:pPr/>
              <a:t>4</a:t>
            </a:fld>
            <a:endParaRPr lang="en-GB"/>
          </a:p>
        </p:txBody>
      </p:sp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917575" y="744538"/>
            <a:ext cx="4962525" cy="372268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79450" y="4714875"/>
            <a:ext cx="5438775" cy="4560888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C70B47E-AA18-B148-A454-7D1852D64A23}" type="slidenum">
              <a:rPr lang="en-GB"/>
              <a:pPr/>
              <a:t>5</a:t>
            </a:fld>
            <a:endParaRPr lang="en-GB"/>
          </a:p>
        </p:txBody>
      </p:sp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917575" y="744538"/>
            <a:ext cx="4962525" cy="372268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79450" y="4714875"/>
            <a:ext cx="5438775" cy="4560888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C70B47E-AA18-B148-A454-7D1852D64A23}" type="slidenum">
              <a:rPr lang="en-GB"/>
              <a:pPr/>
              <a:t>6</a:t>
            </a:fld>
            <a:endParaRPr lang="en-GB"/>
          </a:p>
        </p:txBody>
      </p:sp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917575" y="744538"/>
            <a:ext cx="4962525" cy="372268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79450" y="4714875"/>
            <a:ext cx="5438775" cy="4560888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C70B47E-AA18-B148-A454-7D1852D64A23}" type="slidenum">
              <a:rPr lang="en-GB"/>
              <a:pPr/>
              <a:t>7</a:t>
            </a:fld>
            <a:endParaRPr lang="en-GB"/>
          </a:p>
        </p:txBody>
      </p:sp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917575" y="744538"/>
            <a:ext cx="4962525" cy="372268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79450" y="4714875"/>
            <a:ext cx="5438775" cy="4560888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C70B47E-AA18-B148-A454-7D1852D64A23}" type="slidenum">
              <a:rPr lang="en-GB"/>
              <a:pPr/>
              <a:t>8</a:t>
            </a:fld>
            <a:endParaRPr lang="en-GB"/>
          </a:p>
        </p:txBody>
      </p:sp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917575" y="744538"/>
            <a:ext cx="4962525" cy="372268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79450" y="4714875"/>
            <a:ext cx="5438775" cy="4560888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C70B47E-AA18-B148-A454-7D1852D64A23}" type="slidenum">
              <a:rPr lang="en-GB"/>
              <a:pPr/>
              <a:t>9</a:t>
            </a:fld>
            <a:endParaRPr lang="en-GB"/>
          </a:p>
        </p:txBody>
      </p:sp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917575" y="744538"/>
            <a:ext cx="4962525" cy="372268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79450" y="4714875"/>
            <a:ext cx="5438775" cy="4560888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GB" smtClean="0"/>
              <a:t>Click to edit Master subtitle style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 smtClean="0"/>
            </a:lvl1pPr>
          </a:lstStyle>
          <a:p>
            <a:fld id="{9C96DDB7-5383-CA45-AD3D-5196D0FCCB9A}" type="slidenum">
              <a:rPr lang="en-GB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 smtClean="0"/>
            </a:lvl1pPr>
          </a:lstStyle>
          <a:p>
            <a:fld id="{E2727F65-CFBD-7B43-9322-F698D8F3C317}" type="slidenum">
              <a:rPr lang="en-GB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5813" cy="5849937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49937"/>
          </a:xfr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 smtClean="0"/>
            </a:lvl1pPr>
          </a:lstStyle>
          <a:p>
            <a:fld id="{6EC32BFB-CBF2-654C-B5C8-1CDFD3505040}" type="slidenum">
              <a:rPr lang="en-GB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 smtClean="0"/>
            </a:lvl1pPr>
          </a:lstStyle>
          <a:p>
            <a:fld id="{5AA26255-1DD8-884C-AD22-BA390A2AFD6C}" type="slidenum">
              <a:rPr lang="en-GB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 smtClean="0"/>
            </a:lvl1pPr>
          </a:lstStyle>
          <a:p>
            <a:fld id="{ABEC096B-64A2-7B44-875A-6A9EE250669C}" type="slidenum">
              <a:rPr lang="en-GB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7013" cy="45243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6613" y="1600200"/>
            <a:ext cx="4038600" cy="45243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 smtClean="0"/>
            </a:lvl1pPr>
          </a:lstStyle>
          <a:p>
            <a:fld id="{DC2370D3-9E53-A24E-98F4-CB586A07843D}" type="slidenum">
              <a:rPr lang="en-GB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 smtClean="0"/>
            </a:lvl1pPr>
          </a:lstStyle>
          <a:p>
            <a:fld id="{1D0F75B7-7646-154B-BC7D-5F83700AF1EA}" type="slidenum">
              <a:rPr lang="en-GB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 smtClean="0"/>
            </a:lvl1pPr>
          </a:lstStyle>
          <a:p>
            <a:fld id="{80E5B2F3-B621-B146-B91D-6D8C2EE9574A}" type="slidenum">
              <a:rPr lang="en-GB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 smtClean="0"/>
            </a:lvl1pPr>
          </a:lstStyle>
          <a:p>
            <a:fld id="{39FA33B3-5ED0-C34D-B375-AF24041DBFE4}" type="slidenum">
              <a:rPr lang="en-GB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 smtClean="0"/>
            </a:lvl1pPr>
          </a:lstStyle>
          <a:p>
            <a:fld id="{D6CBCF18-5E33-6E4D-ACAC-1EEF9BC3580E}" type="slidenum">
              <a:rPr lang="en-GB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 smtClean="0"/>
            </a:lvl1pPr>
          </a:lstStyle>
          <a:p>
            <a:fld id="{809F3D21-02CA-4945-8B05-F691DF056F1C}" type="slidenum">
              <a:rPr lang="en-GB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8013" cy="114141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title text format</a:t>
            </a: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8013" cy="452437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outline text format</a:t>
            </a:r>
          </a:p>
          <a:p>
            <a:pPr lvl="1"/>
            <a:r>
              <a:rPr lang="en-GB"/>
              <a:t>Second Outline Level</a:t>
            </a:r>
          </a:p>
          <a:p>
            <a:pPr lvl="2"/>
            <a:r>
              <a:rPr lang="en-GB"/>
              <a:t>Third Outline Level</a:t>
            </a:r>
          </a:p>
          <a:p>
            <a:pPr lvl="3"/>
            <a:r>
              <a:rPr lang="en-GB"/>
              <a:t>Fourth Outline Level</a:t>
            </a:r>
          </a:p>
          <a:p>
            <a:pPr lvl="4"/>
            <a:r>
              <a:rPr lang="en-GB"/>
              <a:t>Fifth Outline Level</a:t>
            </a:r>
          </a:p>
          <a:p>
            <a:pPr lvl="4"/>
            <a:r>
              <a:rPr lang="en-GB"/>
              <a:t>Sixth Outline Level</a:t>
            </a:r>
          </a:p>
          <a:p>
            <a:pPr lvl="4"/>
            <a:r>
              <a:rPr lang="en-GB"/>
              <a:t>Seventh Outline Level</a:t>
            </a:r>
          </a:p>
          <a:p>
            <a:pPr lvl="4"/>
            <a:r>
              <a:rPr lang="en-GB"/>
              <a:t>Eighth Outline Level</a:t>
            </a:r>
          </a:p>
          <a:p>
            <a:pPr lvl="4"/>
            <a:r>
              <a:rPr lang="en-GB"/>
              <a:t>Ninth Outline Level</a:t>
            </a:r>
          </a:p>
        </p:txBody>
      </p:sp>
      <p:sp>
        <p:nvSpPr>
          <p:cNvPr id="1027" name="Text Box 3"/>
          <p:cNvSpPr txBox="1">
            <a:spLocks noChangeArrowheads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28" name="Text Box 4"/>
          <p:cNvSpPr txBox="1">
            <a:spLocks noChangeArrowheads="1"/>
          </p:cNvSpPr>
          <p:nvPr/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sldNum"/>
          </p:nvPr>
        </p:nvSpPr>
        <p:spPr bwMode="auto">
          <a:xfrm>
            <a:off x="6553200" y="6245225"/>
            <a:ext cx="2132013" cy="47466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4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fld id="{CA622B62-27B7-D444-97B6-2EBD5876234C}" type="slidenum">
              <a:rPr lang="en-GB"/>
              <a:pPr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+mj-lt"/>
          <a:ea typeface="+mj-ea"/>
          <a:cs typeface="+mj-cs"/>
        </a:defRPr>
      </a:lvl1pPr>
      <a:lvl2pPr marL="742950" indent="-28575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Arial" charset="0"/>
          <a:ea typeface="Arial" charset="0"/>
          <a:cs typeface="Arial" charset="0"/>
        </a:defRPr>
      </a:lvl2pPr>
      <a:lvl3pPr marL="11430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Arial" charset="0"/>
          <a:ea typeface="Arial" charset="0"/>
          <a:cs typeface="Arial" charset="0"/>
        </a:defRPr>
      </a:lvl3pPr>
      <a:lvl4pPr marL="16002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Arial" charset="0"/>
          <a:ea typeface="Arial" charset="0"/>
          <a:cs typeface="Arial" charset="0"/>
        </a:defRPr>
      </a:lvl4pPr>
      <a:lvl5pPr marL="20574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Arial" charset="0"/>
          <a:ea typeface="Arial" charset="0"/>
          <a:cs typeface="Arial" charset="0"/>
        </a:defRPr>
      </a:lvl5pPr>
      <a:lvl6pPr marL="25146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Arial" charset="0"/>
          <a:ea typeface="Arial" charset="0"/>
          <a:cs typeface="Arial" charset="0"/>
        </a:defRPr>
      </a:lvl6pPr>
      <a:lvl7pPr marL="29718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Arial" charset="0"/>
          <a:ea typeface="Arial" charset="0"/>
          <a:cs typeface="Arial" charset="0"/>
        </a:defRPr>
      </a:lvl7pPr>
      <a:lvl8pPr marL="34290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Arial" charset="0"/>
          <a:ea typeface="Arial" charset="0"/>
          <a:cs typeface="Arial" charset="0"/>
        </a:defRPr>
      </a:lvl8pPr>
      <a:lvl9pPr marL="38862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Arial" charset="0"/>
          <a:ea typeface="Arial" charset="0"/>
          <a:cs typeface="Arial" charset="0"/>
        </a:defRPr>
      </a:lvl9pPr>
    </p:titleStyle>
    <p:bodyStyle>
      <a:lvl1pPr marL="342900" indent="-342900" algn="l" defTabSz="449263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49263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49263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4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7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0.jpe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0.jpe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0.jpe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0.jpe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0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3" name="Picture 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741363"/>
            <a:ext cx="9144000" cy="611663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0" y="730414"/>
            <a:ext cx="9180513" cy="1260475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100000">
                <a:srgbClr val="FFFFFF">
                  <a:alpha val="0"/>
                </a:srgbClr>
              </a:gs>
              <a:gs pos="1000">
                <a:schemeClr val="tx1"/>
              </a:gs>
            </a:gsLst>
            <a:lin ang="5400000" scaled="0"/>
            <a:tileRect/>
          </a:gradFill>
          <a:ln w="9525">
            <a:noFill/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1" y="730414"/>
            <a:ext cx="9144000" cy="1260475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100000">
                <a:srgbClr val="FFFFFF">
                  <a:alpha val="0"/>
                </a:srgbClr>
              </a:gs>
              <a:gs pos="1000">
                <a:schemeClr val="tx1"/>
              </a:gs>
            </a:gsLst>
            <a:lin ang="5400000" scaled="0"/>
            <a:tileRect/>
          </a:gradFill>
          <a:ln w="9525">
            <a:noFill/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542762" y="1041045"/>
            <a:ext cx="7534438" cy="86395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>
            <a:outerShdw blurRad="50800" dist="38100" dir="2700000">
              <a:srgbClr val="000000">
                <a:alpha val="81000"/>
              </a:srgbClr>
            </a:outerShdw>
          </a:effectLst>
        </p:spPr>
        <p:txBody>
          <a:bodyPr wrap="none" lIns="90000" tIns="46800" rIns="90000" bIns="46800">
            <a:prstTxWarp prst="textNoShape">
              <a:avLst/>
            </a:prstTxWarp>
            <a:spAutoFit/>
          </a:bodyPr>
          <a:lstStyle/>
          <a:p>
            <a:pPr algn="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5000" b="1" i="0" dirty="0" smtClean="0">
                <a:solidFill>
                  <a:srgbClr val="FFFFFF"/>
                </a:solidFill>
                <a:ea typeface="Arial" charset="0"/>
                <a:cs typeface="Arial" charset="0"/>
              </a:rPr>
              <a:t>without Shared Intention</a:t>
            </a:r>
            <a:endParaRPr lang="en-GB" sz="5000" b="1" i="0" dirty="0">
              <a:solidFill>
                <a:srgbClr val="FFFFFF"/>
              </a:solidFill>
              <a:ea typeface="Arial" charset="0"/>
              <a:cs typeface="Arial" charset="0"/>
            </a:endParaRPr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326114" y="1546755"/>
            <a:ext cx="4651375" cy="620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sp>
        <p:nvSpPr>
          <p:cNvPr id="3077" name="Text Box 5"/>
          <p:cNvSpPr txBox="1">
            <a:spLocks noChangeArrowheads="1"/>
          </p:cNvSpPr>
          <p:nvPr/>
        </p:nvSpPr>
        <p:spPr bwMode="auto">
          <a:xfrm>
            <a:off x="1233311" y="623711"/>
            <a:ext cx="3684651" cy="86395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>
            <a:outerShdw blurRad="50800" dist="38100" dir="2700000">
              <a:srgbClr val="000000">
                <a:alpha val="75000"/>
              </a:srgbClr>
            </a:outerShdw>
          </a:effectLst>
        </p:spPr>
        <p:txBody>
          <a:bodyPr wrap="none" lIns="90000" tIns="46800" rIns="90000" bIns="46800">
            <a:prstTxWarp prst="textNoShape">
              <a:avLst/>
            </a:prstTxWarp>
            <a:spAutoFit/>
          </a:bodyPr>
          <a:lstStyle/>
          <a:p>
            <a:pPr algn="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5000" b="1" i="0" dirty="0" smtClean="0">
                <a:solidFill>
                  <a:srgbClr val="FFFFFF"/>
                </a:solidFill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  <a:ea typeface="Arial" charset="0"/>
                <a:cs typeface="Arial" charset="0"/>
              </a:rPr>
              <a:t>Joint</a:t>
            </a:r>
            <a:r>
              <a:rPr lang="en-GB" sz="5000" b="1" i="0" dirty="0" smtClean="0">
                <a:solidFill>
                  <a:srgbClr val="FFFFFF"/>
                </a:solidFill>
                <a:ea typeface="Arial" charset="0"/>
                <a:cs typeface="Arial" charset="0"/>
              </a:rPr>
              <a:t> Action </a:t>
            </a:r>
            <a:endParaRPr lang="en-GB" sz="5000" b="1" i="0" dirty="0">
              <a:solidFill>
                <a:srgbClr val="FFFFFF"/>
              </a:solidFill>
              <a:ea typeface="Arial" charset="0"/>
              <a:cs typeface="Arial" charset="0"/>
            </a:endParaRP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ounded Rectangle 16"/>
          <p:cNvSpPr/>
          <p:nvPr/>
        </p:nvSpPr>
        <p:spPr bwMode="auto">
          <a:xfrm>
            <a:off x="3429000" y="3886200"/>
            <a:ext cx="2209800" cy="228600"/>
          </a:xfrm>
          <a:prstGeom prst="roundRect">
            <a:avLst/>
          </a:prstGeom>
          <a:noFill/>
          <a:ln>
            <a:solidFill>
              <a:schemeClr val="tx1">
                <a:alpha val="1000"/>
              </a:schemeClr>
            </a:solidFill>
            <a:headEnd type="none" w="med" len="med"/>
            <a:tailEnd type="none" w="med" len="med"/>
          </a:ln>
          <a:effectLst>
            <a:glow rad="228600">
              <a:srgbClr val="FFFF00">
                <a:alpha val="30000"/>
              </a:srgbClr>
            </a:glow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9" name="Text Box 2"/>
          <p:cNvSpPr txBox="1">
            <a:spLocks noChangeArrowheads="1"/>
          </p:cNvSpPr>
          <p:nvPr/>
        </p:nvSpPr>
        <p:spPr bwMode="auto">
          <a:xfrm>
            <a:off x="844154" y="4114800"/>
            <a:ext cx="1922461" cy="433068"/>
          </a:xfrm>
          <a:prstGeom prst="rect">
            <a:avLst/>
          </a:prstGeom>
          <a:noFill/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err="1" smtClean="0"/>
              <a:t>behaviours</a:t>
            </a:r>
            <a:endParaRPr lang="en-US" i="0" dirty="0"/>
          </a:p>
        </p:txBody>
      </p:sp>
      <p:sp>
        <p:nvSpPr>
          <p:cNvPr id="10" name="Text Box 2"/>
          <p:cNvSpPr txBox="1">
            <a:spLocks noChangeArrowheads="1"/>
          </p:cNvSpPr>
          <p:nvPr/>
        </p:nvSpPr>
        <p:spPr bwMode="auto">
          <a:xfrm>
            <a:off x="3610769" y="4114800"/>
            <a:ext cx="1922461" cy="433068"/>
          </a:xfrm>
          <a:prstGeom prst="rect">
            <a:avLst/>
          </a:prstGeom>
          <a:noFill/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/>
              <a:t>goal-state</a:t>
            </a:r>
            <a:endParaRPr lang="en-US" i="0" dirty="0"/>
          </a:p>
        </p:txBody>
      </p:sp>
      <p:sp>
        <p:nvSpPr>
          <p:cNvPr id="11" name="Text Box 2"/>
          <p:cNvSpPr txBox="1">
            <a:spLocks noChangeArrowheads="1"/>
          </p:cNvSpPr>
          <p:nvPr/>
        </p:nvSpPr>
        <p:spPr bwMode="auto">
          <a:xfrm>
            <a:off x="6377384" y="4114800"/>
            <a:ext cx="1922461" cy="433068"/>
          </a:xfrm>
          <a:prstGeom prst="rect">
            <a:avLst/>
          </a:prstGeom>
          <a:noFill/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/>
              <a:t>goal-outcome</a:t>
            </a:r>
            <a:endParaRPr lang="en-US" i="0" dirty="0"/>
          </a:p>
        </p:txBody>
      </p:sp>
      <p:sp>
        <p:nvSpPr>
          <p:cNvPr id="12" name="Freeform 11"/>
          <p:cNvSpPr/>
          <p:nvPr/>
        </p:nvSpPr>
        <p:spPr bwMode="auto">
          <a:xfrm>
            <a:off x="1875388" y="4607973"/>
            <a:ext cx="2623169" cy="573627"/>
          </a:xfrm>
          <a:custGeom>
            <a:avLst/>
            <a:gdLst>
              <a:gd name="connsiteX0" fmla="*/ 2623169 w 2623169"/>
              <a:gd name="connsiteY0" fmla="*/ 0 h 874437"/>
              <a:gd name="connsiteX1" fmla="*/ 1222563 w 2623169"/>
              <a:gd name="connsiteY1" fmla="*/ 866524 h 874437"/>
              <a:gd name="connsiteX2" fmla="*/ 0 w 2623169"/>
              <a:gd name="connsiteY2" fmla="*/ 47481 h 874437"/>
              <a:gd name="connsiteX0" fmla="*/ 2623169 w 2623169"/>
              <a:gd name="connsiteY0" fmla="*/ 0 h 874437"/>
              <a:gd name="connsiteX1" fmla="*/ 1222563 w 2623169"/>
              <a:gd name="connsiteY1" fmla="*/ 866524 h 874437"/>
              <a:gd name="connsiteX2" fmla="*/ 0 w 2623169"/>
              <a:gd name="connsiteY2" fmla="*/ 47481 h 874437"/>
              <a:gd name="connsiteX0" fmla="*/ 2623169 w 2623169"/>
              <a:gd name="connsiteY0" fmla="*/ 0 h 874437"/>
              <a:gd name="connsiteX1" fmla="*/ 536763 w 2623169"/>
              <a:gd name="connsiteY1" fmla="*/ 866524 h 874437"/>
              <a:gd name="connsiteX2" fmla="*/ 0 w 2623169"/>
              <a:gd name="connsiteY2" fmla="*/ 47481 h 874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23169" h="874437">
                <a:moveTo>
                  <a:pt x="2623169" y="0"/>
                </a:moveTo>
                <a:cubicBezTo>
                  <a:pt x="2141463" y="429305"/>
                  <a:pt x="973958" y="858611"/>
                  <a:pt x="536763" y="866524"/>
                </a:cubicBezTo>
                <a:cubicBezTo>
                  <a:pt x="99568" y="874437"/>
                  <a:pt x="0" y="47481"/>
                  <a:pt x="0" y="47481"/>
                </a:cubicBezTo>
              </a:path>
            </a:pathLst>
          </a:custGeom>
          <a:noFill/>
          <a:ln w="38100" cap="flat" cmpd="sng" algn="ctr">
            <a:solidFill>
              <a:srgbClr val="FFFFFF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13" name="Text Box 2"/>
          <p:cNvSpPr txBox="1">
            <a:spLocks noChangeArrowheads="1"/>
          </p:cNvSpPr>
          <p:nvPr/>
        </p:nvSpPr>
        <p:spPr bwMode="auto">
          <a:xfrm>
            <a:off x="1371600" y="5257800"/>
            <a:ext cx="1922461" cy="433068"/>
          </a:xfrm>
          <a:prstGeom prst="rect">
            <a:avLst/>
          </a:prstGeom>
          <a:noFill/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dirty="0" smtClean="0"/>
              <a:t>causes</a:t>
            </a:r>
            <a:endParaRPr lang="en-US" dirty="0"/>
          </a:p>
        </p:txBody>
      </p:sp>
      <p:sp>
        <p:nvSpPr>
          <p:cNvPr id="14" name="Text Box 2"/>
          <p:cNvSpPr txBox="1">
            <a:spLocks noChangeArrowheads="1"/>
          </p:cNvSpPr>
          <p:nvPr/>
        </p:nvSpPr>
        <p:spPr bwMode="auto">
          <a:xfrm>
            <a:off x="5849939" y="5257800"/>
            <a:ext cx="1922461" cy="433068"/>
          </a:xfrm>
          <a:prstGeom prst="rect">
            <a:avLst/>
          </a:prstGeom>
          <a:noFill/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dirty="0" smtClean="0"/>
              <a:t>specifies</a:t>
            </a:r>
            <a:endParaRPr lang="en-US" dirty="0"/>
          </a:p>
        </p:txBody>
      </p:sp>
      <p:sp>
        <p:nvSpPr>
          <p:cNvPr id="15" name="Freeform 14"/>
          <p:cNvSpPr/>
          <p:nvPr/>
        </p:nvSpPr>
        <p:spPr bwMode="auto">
          <a:xfrm flipH="1">
            <a:off x="4692031" y="4607973"/>
            <a:ext cx="2623169" cy="573627"/>
          </a:xfrm>
          <a:custGeom>
            <a:avLst/>
            <a:gdLst>
              <a:gd name="connsiteX0" fmla="*/ 2623169 w 2623169"/>
              <a:gd name="connsiteY0" fmla="*/ 0 h 874437"/>
              <a:gd name="connsiteX1" fmla="*/ 1222563 w 2623169"/>
              <a:gd name="connsiteY1" fmla="*/ 866524 h 874437"/>
              <a:gd name="connsiteX2" fmla="*/ 0 w 2623169"/>
              <a:gd name="connsiteY2" fmla="*/ 47481 h 874437"/>
              <a:gd name="connsiteX0" fmla="*/ 2623169 w 2623169"/>
              <a:gd name="connsiteY0" fmla="*/ 0 h 874437"/>
              <a:gd name="connsiteX1" fmla="*/ 1222563 w 2623169"/>
              <a:gd name="connsiteY1" fmla="*/ 866524 h 874437"/>
              <a:gd name="connsiteX2" fmla="*/ 0 w 2623169"/>
              <a:gd name="connsiteY2" fmla="*/ 47481 h 874437"/>
              <a:gd name="connsiteX0" fmla="*/ 2623169 w 2623169"/>
              <a:gd name="connsiteY0" fmla="*/ 0 h 874437"/>
              <a:gd name="connsiteX1" fmla="*/ 536763 w 2623169"/>
              <a:gd name="connsiteY1" fmla="*/ 866524 h 874437"/>
              <a:gd name="connsiteX2" fmla="*/ 0 w 2623169"/>
              <a:gd name="connsiteY2" fmla="*/ 47481 h 874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23169" h="874437">
                <a:moveTo>
                  <a:pt x="2623169" y="0"/>
                </a:moveTo>
                <a:cubicBezTo>
                  <a:pt x="2141463" y="429305"/>
                  <a:pt x="973958" y="858611"/>
                  <a:pt x="536763" y="866524"/>
                </a:cubicBezTo>
                <a:cubicBezTo>
                  <a:pt x="99568" y="874437"/>
                  <a:pt x="0" y="47481"/>
                  <a:pt x="0" y="47481"/>
                </a:cubicBezTo>
              </a:path>
            </a:pathLst>
          </a:custGeom>
          <a:noFill/>
          <a:ln w="38100" cap="flat" cmpd="sng" algn="ctr">
            <a:solidFill>
              <a:srgbClr val="FFFFFF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16" name="Text Box 2"/>
          <p:cNvSpPr txBox="1">
            <a:spLocks noChangeArrowheads="1"/>
          </p:cNvSpPr>
          <p:nvPr/>
        </p:nvSpPr>
        <p:spPr bwMode="auto">
          <a:xfrm>
            <a:off x="3124200" y="3757932"/>
            <a:ext cx="2895600" cy="433068"/>
          </a:xfrm>
          <a:prstGeom prst="rect">
            <a:avLst/>
          </a:prstGeom>
          <a:noFill/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shared intention</a:t>
            </a:r>
            <a:endParaRPr lang="en-US" i="0" dirty="0"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sp>
        <p:nvSpPr>
          <p:cNvPr id="18" name="Text Box 2"/>
          <p:cNvSpPr txBox="1">
            <a:spLocks noChangeArrowheads="1"/>
          </p:cNvSpPr>
          <p:nvPr/>
        </p:nvSpPr>
        <p:spPr bwMode="auto">
          <a:xfrm>
            <a:off x="990600" y="685800"/>
            <a:ext cx="6705600" cy="178728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/>
              <a:t>The goal of Ayesha and Beatrice’s action is to free the cat. </a:t>
            </a:r>
          </a:p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i="0" dirty="0" smtClean="0"/>
          </a:p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/>
              <a:t>It is not true that Ayesha and Beatrice have a shared intention. </a:t>
            </a:r>
            <a:endParaRPr lang="en-US" i="0" dirty="0" smtClean="0">
              <a:solidFill>
                <a:srgbClr val="FFFFFF"/>
              </a:solidFill>
              <a:ea typeface="Arial" charset="0"/>
              <a:cs typeface="Arial" charset="0"/>
            </a:endParaRP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ounded Rectangle 16"/>
          <p:cNvSpPr/>
          <p:nvPr/>
        </p:nvSpPr>
        <p:spPr bwMode="auto">
          <a:xfrm>
            <a:off x="3429000" y="3886200"/>
            <a:ext cx="2209800" cy="228600"/>
          </a:xfrm>
          <a:prstGeom prst="roundRect">
            <a:avLst/>
          </a:prstGeom>
          <a:noFill/>
          <a:ln>
            <a:solidFill>
              <a:schemeClr val="tx1">
                <a:alpha val="1000"/>
              </a:schemeClr>
            </a:solidFill>
            <a:headEnd type="none" w="med" len="med"/>
            <a:tailEnd type="none" w="med" len="med"/>
          </a:ln>
          <a:effectLst>
            <a:glow rad="228600">
              <a:srgbClr val="FFFF00">
                <a:alpha val="30000"/>
              </a:srgbClr>
            </a:glow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9" name="Text Box 2"/>
          <p:cNvSpPr txBox="1">
            <a:spLocks noChangeArrowheads="1"/>
          </p:cNvSpPr>
          <p:nvPr/>
        </p:nvSpPr>
        <p:spPr bwMode="auto">
          <a:xfrm>
            <a:off x="844154" y="4114800"/>
            <a:ext cx="1922461" cy="433068"/>
          </a:xfrm>
          <a:prstGeom prst="rect">
            <a:avLst/>
          </a:prstGeom>
          <a:noFill/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err="1" smtClean="0"/>
              <a:t>behaviours</a:t>
            </a:r>
            <a:endParaRPr lang="en-US" i="0" dirty="0"/>
          </a:p>
        </p:txBody>
      </p:sp>
      <p:sp>
        <p:nvSpPr>
          <p:cNvPr id="10" name="Text Box 2"/>
          <p:cNvSpPr txBox="1">
            <a:spLocks noChangeArrowheads="1"/>
          </p:cNvSpPr>
          <p:nvPr/>
        </p:nvSpPr>
        <p:spPr bwMode="auto">
          <a:xfrm>
            <a:off x="3610769" y="4114800"/>
            <a:ext cx="1922461" cy="433068"/>
          </a:xfrm>
          <a:prstGeom prst="rect">
            <a:avLst/>
          </a:prstGeom>
          <a:noFill/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/>
              <a:t>goal-state</a:t>
            </a:r>
            <a:endParaRPr lang="en-US" i="0" dirty="0"/>
          </a:p>
        </p:txBody>
      </p:sp>
      <p:sp>
        <p:nvSpPr>
          <p:cNvPr id="11" name="Text Box 2"/>
          <p:cNvSpPr txBox="1">
            <a:spLocks noChangeArrowheads="1"/>
          </p:cNvSpPr>
          <p:nvPr/>
        </p:nvSpPr>
        <p:spPr bwMode="auto">
          <a:xfrm>
            <a:off x="6377384" y="4114800"/>
            <a:ext cx="1922461" cy="433068"/>
          </a:xfrm>
          <a:prstGeom prst="rect">
            <a:avLst/>
          </a:prstGeom>
          <a:noFill/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/>
              <a:t>goal-outcome</a:t>
            </a:r>
            <a:endParaRPr lang="en-US" i="0" dirty="0"/>
          </a:p>
        </p:txBody>
      </p:sp>
      <p:sp>
        <p:nvSpPr>
          <p:cNvPr id="12" name="Freeform 11"/>
          <p:cNvSpPr/>
          <p:nvPr/>
        </p:nvSpPr>
        <p:spPr bwMode="auto">
          <a:xfrm>
            <a:off x="1875388" y="4607973"/>
            <a:ext cx="2623169" cy="573627"/>
          </a:xfrm>
          <a:custGeom>
            <a:avLst/>
            <a:gdLst>
              <a:gd name="connsiteX0" fmla="*/ 2623169 w 2623169"/>
              <a:gd name="connsiteY0" fmla="*/ 0 h 874437"/>
              <a:gd name="connsiteX1" fmla="*/ 1222563 w 2623169"/>
              <a:gd name="connsiteY1" fmla="*/ 866524 h 874437"/>
              <a:gd name="connsiteX2" fmla="*/ 0 w 2623169"/>
              <a:gd name="connsiteY2" fmla="*/ 47481 h 874437"/>
              <a:gd name="connsiteX0" fmla="*/ 2623169 w 2623169"/>
              <a:gd name="connsiteY0" fmla="*/ 0 h 874437"/>
              <a:gd name="connsiteX1" fmla="*/ 1222563 w 2623169"/>
              <a:gd name="connsiteY1" fmla="*/ 866524 h 874437"/>
              <a:gd name="connsiteX2" fmla="*/ 0 w 2623169"/>
              <a:gd name="connsiteY2" fmla="*/ 47481 h 874437"/>
              <a:gd name="connsiteX0" fmla="*/ 2623169 w 2623169"/>
              <a:gd name="connsiteY0" fmla="*/ 0 h 874437"/>
              <a:gd name="connsiteX1" fmla="*/ 536763 w 2623169"/>
              <a:gd name="connsiteY1" fmla="*/ 866524 h 874437"/>
              <a:gd name="connsiteX2" fmla="*/ 0 w 2623169"/>
              <a:gd name="connsiteY2" fmla="*/ 47481 h 874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23169" h="874437">
                <a:moveTo>
                  <a:pt x="2623169" y="0"/>
                </a:moveTo>
                <a:cubicBezTo>
                  <a:pt x="2141463" y="429305"/>
                  <a:pt x="973958" y="858611"/>
                  <a:pt x="536763" y="866524"/>
                </a:cubicBezTo>
                <a:cubicBezTo>
                  <a:pt x="99568" y="874437"/>
                  <a:pt x="0" y="47481"/>
                  <a:pt x="0" y="47481"/>
                </a:cubicBezTo>
              </a:path>
            </a:pathLst>
          </a:custGeom>
          <a:noFill/>
          <a:ln w="38100" cap="flat" cmpd="sng" algn="ctr">
            <a:solidFill>
              <a:srgbClr val="FFFFFF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13" name="Text Box 2"/>
          <p:cNvSpPr txBox="1">
            <a:spLocks noChangeArrowheads="1"/>
          </p:cNvSpPr>
          <p:nvPr/>
        </p:nvSpPr>
        <p:spPr bwMode="auto">
          <a:xfrm>
            <a:off x="1371600" y="5257800"/>
            <a:ext cx="1922461" cy="433068"/>
          </a:xfrm>
          <a:prstGeom prst="rect">
            <a:avLst/>
          </a:prstGeom>
          <a:noFill/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dirty="0" smtClean="0"/>
              <a:t>causes</a:t>
            </a:r>
            <a:endParaRPr lang="en-US" dirty="0"/>
          </a:p>
        </p:txBody>
      </p:sp>
      <p:sp>
        <p:nvSpPr>
          <p:cNvPr id="14" name="Text Box 2"/>
          <p:cNvSpPr txBox="1">
            <a:spLocks noChangeArrowheads="1"/>
          </p:cNvSpPr>
          <p:nvPr/>
        </p:nvSpPr>
        <p:spPr bwMode="auto">
          <a:xfrm>
            <a:off x="5849939" y="5257800"/>
            <a:ext cx="1922461" cy="433068"/>
          </a:xfrm>
          <a:prstGeom prst="rect">
            <a:avLst/>
          </a:prstGeom>
          <a:noFill/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dirty="0" smtClean="0"/>
              <a:t>specifies</a:t>
            </a:r>
            <a:endParaRPr lang="en-US" dirty="0"/>
          </a:p>
        </p:txBody>
      </p:sp>
      <p:sp>
        <p:nvSpPr>
          <p:cNvPr id="15" name="Freeform 14"/>
          <p:cNvSpPr/>
          <p:nvPr/>
        </p:nvSpPr>
        <p:spPr bwMode="auto">
          <a:xfrm flipH="1">
            <a:off x="4692031" y="4607973"/>
            <a:ext cx="2623169" cy="573627"/>
          </a:xfrm>
          <a:custGeom>
            <a:avLst/>
            <a:gdLst>
              <a:gd name="connsiteX0" fmla="*/ 2623169 w 2623169"/>
              <a:gd name="connsiteY0" fmla="*/ 0 h 874437"/>
              <a:gd name="connsiteX1" fmla="*/ 1222563 w 2623169"/>
              <a:gd name="connsiteY1" fmla="*/ 866524 h 874437"/>
              <a:gd name="connsiteX2" fmla="*/ 0 w 2623169"/>
              <a:gd name="connsiteY2" fmla="*/ 47481 h 874437"/>
              <a:gd name="connsiteX0" fmla="*/ 2623169 w 2623169"/>
              <a:gd name="connsiteY0" fmla="*/ 0 h 874437"/>
              <a:gd name="connsiteX1" fmla="*/ 1222563 w 2623169"/>
              <a:gd name="connsiteY1" fmla="*/ 866524 h 874437"/>
              <a:gd name="connsiteX2" fmla="*/ 0 w 2623169"/>
              <a:gd name="connsiteY2" fmla="*/ 47481 h 874437"/>
              <a:gd name="connsiteX0" fmla="*/ 2623169 w 2623169"/>
              <a:gd name="connsiteY0" fmla="*/ 0 h 874437"/>
              <a:gd name="connsiteX1" fmla="*/ 536763 w 2623169"/>
              <a:gd name="connsiteY1" fmla="*/ 866524 h 874437"/>
              <a:gd name="connsiteX2" fmla="*/ 0 w 2623169"/>
              <a:gd name="connsiteY2" fmla="*/ 47481 h 874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23169" h="874437">
                <a:moveTo>
                  <a:pt x="2623169" y="0"/>
                </a:moveTo>
                <a:cubicBezTo>
                  <a:pt x="2141463" y="429305"/>
                  <a:pt x="973958" y="858611"/>
                  <a:pt x="536763" y="866524"/>
                </a:cubicBezTo>
                <a:cubicBezTo>
                  <a:pt x="99568" y="874437"/>
                  <a:pt x="0" y="47481"/>
                  <a:pt x="0" y="47481"/>
                </a:cubicBezTo>
              </a:path>
            </a:pathLst>
          </a:custGeom>
          <a:noFill/>
          <a:ln w="38100" cap="flat" cmpd="sng" algn="ctr">
            <a:solidFill>
              <a:srgbClr val="FFFFFF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16" name="Text Box 2"/>
          <p:cNvSpPr txBox="1">
            <a:spLocks noChangeArrowheads="1"/>
          </p:cNvSpPr>
          <p:nvPr/>
        </p:nvSpPr>
        <p:spPr bwMode="auto">
          <a:xfrm>
            <a:off x="3124200" y="3757932"/>
            <a:ext cx="2895600" cy="433068"/>
          </a:xfrm>
          <a:prstGeom prst="rect">
            <a:avLst/>
          </a:prstGeom>
          <a:noFill/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shared intention</a:t>
            </a:r>
            <a:endParaRPr lang="en-US" i="0" dirty="0"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sp>
        <p:nvSpPr>
          <p:cNvPr id="18" name="Text Box 2"/>
          <p:cNvSpPr txBox="1">
            <a:spLocks noChangeArrowheads="1"/>
          </p:cNvSpPr>
          <p:nvPr/>
        </p:nvSpPr>
        <p:spPr bwMode="auto">
          <a:xfrm>
            <a:off x="990600" y="685800"/>
            <a:ext cx="6705600" cy="178728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/>
              <a:t>The goal of Ayesha and Beatrice’s action is to free the cat. </a:t>
            </a:r>
          </a:p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i="0" dirty="0" smtClean="0"/>
          </a:p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/>
              <a:t>It is not true that Ayesha and Beatrice have a shared intention.   Nor any other kind of shared goal-state.</a:t>
            </a:r>
            <a:endParaRPr lang="en-US" i="0" dirty="0" smtClean="0">
              <a:solidFill>
                <a:srgbClr val="FFFFFF"/>
              </a:solidFill>
              <a:ea typeface="Arial" charset="0"/>
              <a:cs typeface="Arial" charset="0"/>
            </a:endParaRP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ounded Rectangle 16"/>
          <p:cNvSpPr/>
          <p:nvPr/>
        </p:nvSpPr>
        <p:spPr bwMode="auto">
          <a:xfrm>
            <a:off x="3429000" y="3886200"/>
            <a:ext cx="2209800" cy="228600"/>
          </a:xfrm>
          <a:prstGeom prst="roundRect">
            <a:avLst/>
          </a:prstGeom>
          <a:noFill/>
          <a:ln>
            <a:solidFill>
              <a:schemeClr val="tx1">
                <a:alpha val="1000"/>
              </a:schemeClr>
            </a:solidFill>
            <a:headEnd type="none" w="med" len="med"/>
            <a:tailEnd type="none" w="med" len="med"/>
          </a:ln>
          <a:effectLst>
            <a:glow rad="228600">
              <a:srgbClr val="FFFF00">
                <a:alpha val="30000"/>
              </a:srgbClr>
            </a:glow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9" name="Text Box 2"/>
          <p:cNvSpPr txBox="1">
            <a:spLocks noChangeArrowheads="1"/>
          </p:cNvSpPr>
          <p:nvPr/>
        </p:nvSpPr>
        <p:spPr bwMode="auto">
          <a:xfrm>
            <a:off x="844154" y="4114800"/>
            <a:ext cx="1922461" cy="433068"/>
          </a:xfrm>
          <a:prstGeom prst="rect">
            <a:avLst/>
          </a:prstGeom>
          <a:noFill/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err="1" smtClean="0"/>
              <a:t>behaviours</a:t>
            </a:r>
            <a:endParaRPr lang="en-US" i="0" dirty="0"/>
          </a:p>
        </p:txBody>
      </p:sp>
      <p:sp>
        <p:nvSpPr>
          <p:cNvPr id="10" name="Text Box 2"/>
          <p:cNvSpPr txBox="1">
            <a:spLocks noChangeArrowheads="1"/>
          </p:cNvSpPr>
          <p:nvPr/>
        </p:nvSpPr>
        <p:spPr bwMode="auto">
          <a:xfrm>
            <a:off x="3610769" y="4114800"/>
            <a:ext cx="1922461" cy="433068"/>
          </a:xfrm>
          <a:prstGeom prst="rect">
            <a:avLst/>
          </a:prstGeom>
          <a:noFill/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/>
              <a:t>goal-state</a:t>
            </a:r>
            <a:endParaRPr lang="en-US" i="0" dirty="0"/>
          </a:p>
        </p:txBody>
      </p:sp>
      <p:sp>
        <p:nvSpPr>
          <p:cNvPr id="11" name="Text Box 2"/>
          <p:cNvSpPr txBox="1">
            <a:spLocks noChangeArrowheads="1"/>
          </p:cNvSpPr>
          <p:nvPr/>
        </p:nvSpPr>
        <p:spPr bwMode="auto">
          <a:xfrm>
            <a:off x="6377384" y="4114800"/>
            <a:ext cx="1922461" cy="433068"/>
          </a:xfrm>
          <a:prstGeom prst="rect">
            <a:avLst/>
          </a:prstGeom>
          <a:noFill/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/>
              <a:t>goal-outcome</a:t>
            </a:r>
            <a:endParaRPr lang="en-US" i="0" dirty="0"/>
          </a:p>
        </p:txBody>
      </p:sp>
      <p:sp>
        <p:nvSpPr>
          <p:cNvPr id="12" name="Freeform 11"/>
          <p:cNvSpPr/>
          <p:nvPr/>
        </p:nvSpPr>
        <p:spPr bwMode="auto">
          <a:xfrm>
            <a:off x="1875388" y="4607973"/>
            <a:ext cx="2623169" cy="573627"/>
          </a:xfrm>
          <a:custGeom>
            <a:avLst/>
            <a:gdLst>
              <a:gd name="connsiteX0" fmla="*/ 2623169 w 2623169"/>
              <a:gd name="connsiteY0" fmla="*/ 0 h 874437"/>
              <a:gd name="connsiteX1" fmla="*/ 1222563 w 2623169"/>
              <a:gd name="connsiteY1" fmla="*/ 866524 h 874437"/>
              <a:gd name="connsiteX2" fmla="*/ 0 w 2623169"/>
              <a:gd name="connsiteY2" fmla="*/ 47481 h 874437"/>
              <a:gd name="connsiteX0" fmla="*/ 2623169 w 2623169"/>
              <a:gd name="connsiteY0" fmla="*/ 0 h 874437"/>
              <a:gd name="connsiteX1" fmla="*/ 1222563 w 2623169"/>
              <a:gd name="connsiteY1" fmla="*/ 866524 h 874437"/>
              <a:gd name="connsiteX2" fmla="*/ 0 w 2623169"/>
              <a:gd name="connsiteY2" fmla="*/ 47481 h 874437"/>
              <a:gd name="connsiteX0" fmla="*/ 2623169 w 2623169"/>
              <a:gd name="connsiteY0" fmla="*/ 0 h 874437"/>
              <a:gd name="connsiteX1" fmla="*/ 536763 w 2623169"/>
              <a:gd name="connsiteY1" fmla="*/ 866524 h 874437"/>
              <a:gd name="connsiteX2" fmla="*/ 0 w 2623169"/>
              <a:gd name="connsiteY2" fmla="*/ 47481 h 874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23169" h="874437">
                <a:moveTo>
                  <a:pt x="2623169" y="0"/>
                </a:moveTo>
                <a:cubicBezTo>
                  <a:pt x="2141463" y="429305"/>
                  <a:pt x="973958" y="858611"/>
                  <a:pt x="536763" y="866524"/>
                </a:cubicBezTo>
                <a:cubicBezTo>
                  <a:pt x="99568" y="874437"/>
                  <a:pt x="0" y="47481"/>
                  <a:pt x="0" y="47481"/>
                </a:cubicBezTo>
              </a:path>
            </a:pathLst>
          </a:custGeom>
          <a:noFill/>
          <a:ln w="38100" cap="flat" cmpd="sng" algn="ctr">
            <a:solidFill>
              <a:srgbClr val="FFFFFF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13" name="Text Box 2"/>
          <p:cNvSpPr txBox="1">
            <a:spLocks noChangeArrowheads="1"/>
          </p:cNvSpPr>
          <p:nvPr/>
        </p:nvSpPr>
        <p:spPr bwMode="auto">
          <a:xfrm>
            <a:off x="1371600" y="5257800"/>
            <a:ext cx="1922461" cy="433068"/>
          </a:xfrm>
          <a:prstGeom prst="rect">
            <a:avLst/>
          </a:prstGeom>
          <a:noFill/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dirty="0" smtClean="0"/>
              <a:t>causes</a:t>
            </a:r>
            <a:endParaRPr lang="en-US" dirty="0"/>
          </a:p>
        </p:txBody>
      </p:sp>
      <p:sp>
        <p:nvSpPr>
          <p:cNvPr id="14" name="Text Box 2"/>
          <p:cNvSpPr txBox="1">
            <a:spLocks noChangeArrowheads="1"/>
          </p:cNvSpPr>
          <p:nvPr/>
        </p:nvSpPr>
        <p:spPr bwMode="auto">
          <a:xfrm>
            <a:off x="5849939" y="5257800"/>
            <a:ext cx="1922461" cy="433068"/>
          </a:xfrm>
          <a:prstGeom prst="rect">
            <a:avLst/>
          </a:prstGeom>
          <a:noFill/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dirty="0" smtClean="0"/>
              <a:t>specifies</a:t>
            </a:r>
            <a:endParaRPr lang="en-US" dirty="0"/>
          </a:p>
        </p:txBody>
      </p:sp>
      <p:sp>
        <p:nvSpPr>
          <p:cNvPr id="15" name="Freeform 14"/>
          <p:cNvSpPr/>
          <p:nvPr/>
        </p:nvSpPr>
        <p:spPr bwMode="auto">
          <a:xfrm flipH="1">
            <a:off x="4692031" y="4607973"/>
            <a:ext cx="2623169" cy="573627"/>
          </a:xfrm>
          <a:custGeom>
            <a:avLst/>
            <a:gdLst>
              <a:gd name="connsiteX0" fmla="*/ 2623169 w 2623169"/>
              <a:gd name="connsiteY0" fmla="*/ 0 h 874437"/>
              <a:gd name="connsiteX1" fmla="*/ 1222563 w 2623169"/>
              <a:gd name="connsiteY1" fmla="*/ 866524 h 874437"/>
              <a:gd name="connsiteX2" fmla="*/ 0 w 2623169"/>
              <a:gd name="connsiteY2" fmla="*/ 47481 h 874437"/>
              <a:gd name="connsiteX0" fmla="*/ 2623169 w 2623169"/>
              <a:gd name="connsiteY0" fmla="*/ 0 h 874437"/>
              <a:gd name="connsiteX1" fmla="*/ 1222563 w 2623169"/>
              <a:gd name="connsiteY1" fmla="*/ 866524 h 874437"/>
              <a:gd name="connsiteX2" fmla="*/ 0 w 2623169"/>
              <a:gd name="connsiteY2" fmla="*/ 47481 h 874437"/>
              <a:gd name="connsiteX0" fmla="*/ 2623169 w 2623169"/>
              <a:gd name="connsiteY0" fmla="*/ 0 h 874437"/>
              <a:gd name="connsiteX1" fmla="*/ 536763 w 2623169"/>
              <a:gd name="connsiteY1" fmla="*/ 866524 h 874437"/>
              <a:gd name="connsiteX2" fmla="*/ 0 w 2623169"/>
              <a:gd name="connsiteY2" fmla="*/ 47481 h 874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23169" h="874437">
                <a:moveTo>
                  <a:pt x="2623169" y="0"/>
                </a:moveTo>
                <a:cubicBezTo>
                  <a:pt x="2141463" y="429305"/>
                  <a:pt x="973958" y="858611"/>
                  <a:pt x="536763" y="866524"/>
                </a:cubicBezTo>
                <a:cubicBezTo>
                  <a:pt x="99568" y="874437"/>
                  <a:pt x="0" y="47481"/>
                  <a:pt x="0" y="47481"/>
                </a:cubicBezTo>
              </a:path>
            </a:pathLst>
          </a:custGeom>
          <a:noFill/>
          <a:ln w="38100" cap="flat" cmpd="sng" algn="ctr">
            <a:solidFill>
              <a:srgbClr val="FFFFFF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16" name="Text Box 2"/>
          <p:cNvSpPr txBox="1">
            <a:spLocks noChangeArrowheads="1"/>
          </p:cNvSpPr>
          <p:nvPr/>
        </p:nvSpPr>
        <p:spPr bwMode="auto">
          <a:xfrm>
            <a:off x="3124200" y="3757932"/>
            <a:ext cx="2895600" cy="433068"/>
          </a:xfrm>
          <a:prstGeom prst="rect">
            <a:avLst/>
          </a:prstGeom>
          <a:noFill/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shared intention</a:t>
            </a:r>
            <a:endParaRPr lang="en-US" i="0" dirty="0"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sp>
        <p:nvSpPr>
          <p:cNvPr id="18" name="Text Box 2"/>
          <p:cNvSpPr txBox="1">
            <a:spLocks noChangeArrowheads="1"/>
          </p:cNvSpPr>
          <p:nvPr/>
        </p:nvSpPr>
        <p:spPr bwMode="auto">
          <a:xfrm>
            <a:off x="990600" y="685800"/>
            <a:ext cx="6705600" cy="178728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/>
              <a:t>The goal of Ayesha and Beatrice’s action is to free the cat. </a:t>
            </a:r>
          </a:p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i="0" dirty="0" smtClean="0"/>
          </a:p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/>
              <a:t>It is not true that Ayesha and Beatrice have a shared intention.   Nor any other kind of shared goal-state.</a:t>
            </a:r>
            <a:endParaRPr lang="en-US" i="0" dirty="0" smtClean="0">
              <a:solidFill>
                <a:srgbClr val="FFFFFF"/>
              </a:solidFill>
              <a:ea typeface="Arial" charset="0"/>
              <a:cs typeface="Arial" charset="0"/>
            </a:endParaRPr>
          </a:p>
        </p:txBody>
      </p:sp>
      <p:sp>
        <p:nvSpPr>
          <p:cNvPr id="2" name="Rectangle 1"/>
          <p:cNvSpPr/>
          <p:nvPr/>
        </p:nvSpPr>
        <p:spPr bwMode="auto">
          <a:xfrm>
            <a:off x="827584" y="3501008"/>
            <a:ext cx="7560840" cy="2448272"/>
          </a:xfrm>
          <a:prstGeom prst="rect">
            <a:avLst/>
          </a:prstGeom>
          <a:solidFill>
            <a:schemeClr val="tx1">
              <a:alpha val="79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solidFill>
                <a:schemeClr val="tx1"/>
              </a:solidFill>
              <a:effectLst/>
              <a:latin typeface="Myriad Web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343301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461887" y="3213557"/>
            <a:ext cx="222022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0" dirty="0" smtClean="0"/>
              <a:t>shared intention</a:t>
            </a:r>
            <a:endParaRPr lang="en-US" i="0" dirty="0"/>
          </a:p>
        </p:txBody>
      </p:sp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ext Box 2"/>
          <p:cNvSpPr txBox="1">
            <a:spLocks noChangeArrowheads="1"/>
          </p:cNvSpPr>
          <p:nvPr/>
        </p:nvSpPr>
        <p:spPr bwMode="auto">
          <a:xfrm>
            <a:off x="972000" y="1295400"/>
            <a:ext cx="7410000" cy="458035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>
              <a:spcAft>
                <a:spcPts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b="1" i="0" dirty="0" smtClean="0"/>
              <a:t>awareness of joint-</a:t>
            </a:r>
            <a:r>
              <a:rPr lang="en-US" b="1" i="0" dirty="0" err="1" smtClean="0"/>
              <a:t>ness</a:t>
            </a:r>
            <a:r>
              <a:rPr lang="en-US" i="0" dirty="0" smtClean="0"/>
              <a:t> </a:t>
            </a:r>
          </a:p>
          <a:p>
            <a:pPr marL="360000">
              <a:spcAft>
                <a:spcPts val="110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/>
              <a:t>at least one of the agents knows that they are not acting individually; she or they have ‘a conception of themselves as contributors to a collective end.’</a:t>
            </a:r>
          </a:p>
          <a:p>
            <a:pPr>
              <a:spcAft>
                <a:spcPts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b="1" i="0" dirty="0" smtClean="0"/>
              <a:t>awareness of others’ agency</a:t>
            </a:r>
            <a:r>
              <a:rPr lang="en-US" i="0" dirty="0" smtClean="0"/>
              <a:t> </a:t>
            </a:r>
          </a:p>
          <a:p>
            <a:pPr marL="360000">
              <a:spcAft>
                <a:spcPts val="110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/>
              <a:t>at least one of the agents is aware of one or more of the others as an intentional agent.</a:t>
            </a:r>
          </a:p>
          <a:p>
            <a:pPr>
              <a:spcAft>
                <a:spcPts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b="1" i="0" dirty="0" smtClean="0"/>
              <a:t>awareness of others’ states or commitments</a:t>
            </a:r>
            <a:r>
              <a:rPr lang="en-US" i="0" dirty="0" smtClean="0"/>
              <a:t> </a:t>
            </a:r>
          </a:p>
          <a:p>
            <a:pPr marL="360000">
              <a:spcAft>
                <a:spcPts val="110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/>
              <a:t>at least one of the agents who are F-</a:t>
            </a:r>
            <a:r>
              <a:rPr lang="en-US" i="0" dirty="0" err="1" smtClean="0"/>
              <a:t>ing</a:t>
            </a:r>
            <a:r>
              <a:rPr lang="en-US" i="0" dirty="0" smtClean="0"/>
              <a:t> is aware of, or has individuating beliefs about, some of the others’ intentions, beliefs or commitments concerning F.</a:t>
            </a:r>
          </a:p>
          <a:p>
            <a:pPr>
              <a:spcAft>
                <a:spcPts val="110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i="0" dirty="0" smtClean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 bwMode="auto">
          <a:xfrm>
            <a:off x="0" y="1295400"/>
            <a:ext cx="9144000" cy="14478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4098" name="Text Box 2"/>
          <p:cNvSpPr txBox="1">
            <a:spLocks noChangeArrowheads="1"/>
          </p:cNvSpPr>
          <p:nvPr/>
        </p:nvSpPr>
        <p:spPr bwMode="auto">
          <a:xfrm>
            <a:off x="972000" y="1295400"/>
            <a:ext cx="7410000" cy="458035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>
              <a:spcAft>
                <a:spcPts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b="1" i="0" dirty="0" smtClean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awareness of joint-</a:t>
            </a:r>
            <a:r>
              <a:rPr lang="en-US" b="1" i="0" dirty="0" err="1" smtClean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ness</a:t>
            </a:r>
            <a:r>
              <a:rPr lang="en-US" i="0" dirty="0" smtClean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 </a:t>
            </a:r>
          </a:p>
          <a:p>
            <a:pPr marL="360000">
              <a:spcAft>
                <a:spcPts val="110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at least one of the agents knows that they are not acting individually; she or they have ‘a conception of themselves as contributors to a collective end.’</a:t>
            </a:r>
          </a:p>
          <a:p>
            <a:pPr>
              <a:spcAft>
                <a:spcPts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b="1" i="0" dirty="0" smtClean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awareness of others’ agency</a:t>
            </a:r>
            <a:r>
              <a:rPr lang="en-US" i="0" dirty="0" smtClean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 </a:t>
            </a:r>
          </a:p>
          <a:p>
            <a:pPr marL="360000">
              <a:spcAft>
                <a:spcPts val="110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at least one of the agents is aware of one or more of the others as an intentional agent.</a:t>
            </a:r>
          </a:p>
          <a:p>
            <a:pPr>
              <a:spcAft>
                <a:spcPts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b="1" i="0" dirty="0" smtClean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awareness of others’ states or commitments</a:t>
            </a:r>
            <a:r>
              <a:rPr lang="en-US" i="0" dirty="0" smtClean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 </a:t>
            </a:r>
          </a:p>
          <a:p>
            <a:pPr marL="360000">
              <a:spcAft>
                <a:spcPts val="110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at least one of the agents who are F-</a:t>
            </a:r>
            <a:r>
              <a:rPr lang="en-US" i="0" dirty="0" err="1" smtClean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ing</a:t>
            </a:r>
            <a:r>
              <a:rPr lang="en-US" i="0" dirty="0" smtClean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 is aware of, or has individuating beliefs about, some of the others’ intentions, beliefs or commitments concerning F.</a:t>
            </a:r>
          </a:p>
          <a:p>
            <a:pPr>
              <a:spcAft>
                <a:spcPts val="110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i="0" dirty="0" smtClean="0">
              <a:effectLst>
                <a:outerShdw blurRad="50800" dist="38100" dir="2700000">
                  <a:srgbClr val="000000"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 bwMode="auto">
          <a:xfrm>
            <a:off x="0" y="2819400"/>
            <a:ext cx="9144000" cy="1143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4098" name="Text Box 2"/>
          <p:cNvSpPr txBox="1">
            <a:spLocks noChangeArrowheads="1"/>
          </p:cNvSpPr>
          <p:nvPr/>
        </p:nvSpPr>
        <p:spPr bwMode="auto">
          <a:xfrm>
            <a:off x="972000" y="1295400"/>
            <a:ext cx="7410000" cy="458035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>
              <a:spcAft>
                <a:spcPts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b="1" i="0" dirty="0" smtClean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awareness of joint-</a:t>
            </a:r>
            <a:r>
              <a:rPr lang="en-US" b="1" i="0" dirty="0" err="1" smtClean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ness</a:t>
            </a:r>
            <a:r>
              <a:rPr lang="en-US" i="0" dirty="0" smtClean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 </a:t>
            </a:r>
          </a:p>
          <a:p>
            <a:pPr marL="360000">
              <a:spcAft>
                <a:spcPts val="110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at least one of the agents knows that they are not acting individually; she or they have ‘a conception of themselves as contributors to a collective end.’</a:t>
            </a:r>
          </a:p>
          <a:p>
            <a:pPr>
              <a:spcAft>
                <a:spcPts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b="1" i="0" dirty="0" smtClean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awareness of others’ agency</a:t>
            </a:r>
            <a:r>
              <a:rPr lang="en-US" i="0" dirty="0" smtClean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 </a:t>
            </a:r>
          </a:p>
          <a:p>
            <a:pPr marL="360000">
              <a:spcAft>
                <a:spcPts val="110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at least one of the agents is aware of one or more of the others as an intentional agent.</a:t>
            </a:r>
          </a:p>
          <a:p>
            <a:pPr>
              <a:spcAft>
                <a:spcPts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b="1" i="0" dirty="0" smtClean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awareness of others’ states or commitments</a:t>
            </a:r>
            <a:r>
              <a:rPr lang="en-US" i="0" dirty="0" smtClean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 </a:t>
            </a:r>
          </a:p>
          <a:p>
            <a:pPr marL="360000">
              <a:spcAft>
                <a:spcPts val="110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at least one of the agents who are F-</a:t>
            </a:r>
            <a:r>
              <a:rPr lang="en-US" i="0" dirty="0" err="1" smtClean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ing</a:t>
            </a:r>
            <a:r>
              <a:rPr lang="en-US" i="0" dirty="0" smtClean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 is aware of, or has individuating beliefs about, some of the others’ intentions, beliefs or commitments concerning F.</a:t>
            </a:r>
          </a:p>
          <a:p>
            <a:pPr>
              <a:spcAft>
                <a:spcPts val="110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i="0" dirty="0" smtClean="0">
              <a:effectLst>
                <a:outerShdw blurRad="50800" dist="38100" dir="2700000">
                  <a:srgbClr val="000000"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 bwMode="auto">
          <a:xfrm>
            <a:off x="0" y="3962400"/>
            <a:ext cx="9144000" cy="14478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4098" name="Text Box 2"/>
          <p:cNvSpPr txBox="1">
            <a:spLocks noChangeArrowheads="1"/>
          </p:cNvSpPr>
          <p:nvPr/>
        </p:nvSpPr>
        <p:spPr bwMode="auto">
          <a:xfrm>
            <a:off x="972000" y="1295400"/>
            <a:ext cx="7410000" cy="458035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>
              <a:spcAft>
                <a:spcPts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b="1" i="0" dirty="0" smtClean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awareness of joint-</a:t>
            </a:r>
            <a:r>
              <a:rPr lang="en-US" b="1" i="0" dirty="0" err="1" smtClean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ness</a:t>
            </a:r>
            <a:r>
              <a:rPr lang="en-US" i="0" dirty="0" smtClean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 </a:t>
            </a:r>
          </a:p>
          <a:p>
            <a:pPr marL="360000">
              <a:spcAft>
                <a:spcPts val="110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at least one of the agents knows that they are not acting individually; she or they have ‘a conception of themselves as contributors to a collective end.’</a:t>
            </a:r>
          </a:p>
          <a:p>
            <a:pPr>
              <a:spcAft>
                <a:spcPts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b="1" i="0" dirty="0" smtClean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awareness of others’ agency</a:t>
            </a:r>
            <a:r>
              <a:rPr lang="en-US" i="0" dirty="0" smtClean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 </a:t>
            </a:r>
          </a:p>
          <a:p>
            <a:pPr marL="360000">
              <a:spcAft>
                <a:spcPts val="110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at least one of the agents is aware of one or more of the others as an intentional agent.</a:t>
            </a:r>
          </a:p>
          <a:p>
            <a:pPr>
              <a:spcAft>
                <a:spcPts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b="1" i="0" dirty="0" smtClean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awareness of others’ states or commitments</a:t>
            </a:r>
            <a:r>
              <a:rPr lang="en-US" i="0" dirty="0" smtClean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 </a:t>
            </a:r>
          </a:p>
          <a:p>
            <a:pPr marL="360000">
              <a:spcAft>
                <a:spcPts val="110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at least one of the agents who are F-</a:t>
            </a:r>
            <a:r>
              <a:rPr lang="en-US" i="0" dirty="0" err="1" smtClean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ing</a:t>
            </a:r>
            <a:r>
              <a:rPr lang="en-US" i="0" dirty="0" smtClean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 is aware of, or has individuating beliefs about, some of the others’ intentions, beliefs or commitments concerning F.</a:t>
            </a:r>
          </a:p>
          <a:p>
            <a:pPr>
              <a:spcAft>
                <a:spcPts val="110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i="0" dirty="0" smtClean="0">
              <a:effectLst>
                <a:outerShdw blurRad="50800" dist="38100" dir="2700000">
                  <a:srgbClr val="000000"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ext Box 2"/>
          <p:cNvSpPr txBox="1">
            <a:spLocks noChangeArrowheads="1"/>
          </p:cNvSpPr>
          <p:nvPr/>
        </p:nvSpPr>
        <p:spPr bwMode="auto">
          <a:xfrm>
            <a:off x="972000" y="1295400"/>
            <a:ext cx="7410000" cy="458035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>
              <a:spcAft>
                <a:spcPts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b="1" i="0" dirty="0" smtClean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awareness of joint-</a:t>
            </a:r>
            <a:r>
              <a:rPr lang="en-US" b="1" i="0" dirty="0" err="1" smtClean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ness</a:t>
            </a:r>
            <a:r>
              <a:rPr lang="en-US" i="0" dirty="0" smtClean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 </a:t>
            </a:r>
          </a:p>
          <a:p>
            <a:pPr marL="360000">
              <a:spcAft>
                <a:spcPts val="110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at least one of the agents knows that they are not acting individually; she or they have ‘a conception of themselves as contributors to a collective end.’</a:t>
            </a:r>
          </a:p>
          <a:p>
            <a:pPr>
              <a:spcAft>
                <a:spcPts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b="1" i="0" dirty="0" smtClean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awareness of others’ agency</a:t>
            </a:r>
            <a:r>
              <a:rPr lang="en-US" i="0" dirty="0" smtClean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 </a:t>
            </a:r>
          </a:p>
          <a:p>
            <a:pPr marL="360000">
              <a:spcAft>
                <a:spcPts val="110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at least one of the agents is aware of one or more of the others as an intentional agent.</a:t>
            </a:r>
          </a:p>
          <a:p>
            <a:pPr>
              <a:spcAft>
                <a:spcPts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b="1" i="0" dirty="0" smtClean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awareness of others’ states or commitments</a:t>
            </a:r>
            <a:r>
              <a:rPr lang="en-US" i="0" dirty="0" smtClean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 </a:t>
            </a:r>
          </a:p>
          <a:p>
            <a:pPr marL="360000">
              <a:spcAft>
                <a:spcPts val="110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at least one of the agents who are F-</a:t>
            </a:r>
            <a:r>
              <a:rPr lang="en-US" i="0" dirty="0" err="1" smtClean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ing</a:t>
            </a:r>
            <a:r>
              <a:rPr lang="en-US" i="0" dirty="0" smtClean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 is aware of, or has individuating beliefs about, some of the others’ intentions, beliefs or commitments concerning F.</a:t>
            </a:r>
          </a:p>
          <a:p>
            <a:pPr>
              <a:spcAft>
                <a:spcPts val="110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i="0" dirty="0" smtClean="0">
              <a:effectLst>
                <a:outerShdw blurRad="50800" dist="38100" dir="2700000">
                  <a:srgbClr val="000000"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ext Box 2"/>
          <p:cNvSpPr txBox="1">
            <a:spLocks noChangeArrowheads="1"/>
          </p:cNvSpPr>
          <p:nvPr/>
        </p:nvSpPr>
        <p:spPr bwMode="auto">
          <a:xfrm>
            <a:off x="972000" y="3212466"/>
            <a:ext cx="7410000" cy="43306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 algn="ctr">
              <a:spcAft>
                <a:spcPts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joint action</a:t>
            </a: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592138" y="1033463"/>
            <a:ext cx="7292975" cy="771623"/>
          </a:xfrm>
          <a:prstGeom prst="rect">
            <a:avLst/>
          </a:prstGeom>
          <a:solidFill>
            <a:schemeClr val="tx1"/>
          </a:solidFill>
          <a:ln w="9525">
            <a:noFill/>
            <a:round/>
            <a:headEnd/>
            <a:tailEnd/>
          </a:ln>
          <a:effectLst/>
        </p:spPr>
        <p:txBody>
          <a:bodyPr lIns="90000" tIns="46800" rIns="90000" bIns="46800">
            <a:prstTxWarp prst="textNoShape">
              <a:avLst/>
            </a:prstTxWarp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/>
              <a:t>What is the relation between a joint action and the goal (or goals) to which it is directed?</a:t>
            </a:r>
            <a:endParaRPr lang="en-US" i="0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 Box 28"/>
          <p:cNvSpPr txBox="1">
            <a:spLocks noChangeArrowheads="1"/>
          </p:cNvSpPr>
          <p:nvPr/>
        </p:nvSpPr>
        <p:spPr bwMode="auto">
          <a:xfrm>
            <a:off x="7019925" y="260350"/>
            <a:ext cx="784225" cy="427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GB" i="0" dirty="0">
                <a:solidFill>
                  <a:srgbClr val="333333"/>
                </a:solidFill>
              </a:rPr>
              <a:t>sting</a:t>
            </a:r>
          </a:p>
        </p:txBody>
      </p:sp>
      <p:sp>
        <p:nvSpPr>
          <p:cNvPr id="31" name="Text Box 2"/>
          <p:cNvSpPr txBox="1">
            <a:spLocks noChangeArrowheads="1"/>
          </p:cNvSpPr>
          <p:nvPr/>
        </p:nvSpPr>
        <p:spPr bwMode="auto">
          <a:xfrm>
            <a:off x="762000" y="609600"/>
            <a:ext cx="3124200" cy="314150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>
              <a:spcAft>
                <a:spcPts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The agents’ activities have a single goal.*</a:t>
            </a:r>
          </a:p>
          <a:p>
            <a:pPr>
              <a:spcAft>
                <a:spcPts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This isn’t just a matter of each individual agent’s activities having that goal.</a:t>
            </a:r>
          </a:p>
          <a:p>
            <a:pPr>
              <a:spcAft>
                <a:spcPts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i="0" dirty="0" smtClean="0">
              <a:effectLst>
                <a:outerShdw blurRad="50800" dist="38100" dir="2700000">
                  <a:srgbClr val="000000">
                    <a:alpha val="43000"/>
                  </a:srgbClr>
                </a:outerShdw>
              </a:effectLst>
            </a:endParaRPr>
          </a:p>
          <a:p>
            <a:pPr>
              <a:spcAft>
                <a:spcPts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i="0" dirty="0" smtClean="0">
              <a:effectLst>
                <a:outerShdw blurRad="50800" dist="38100" dir="2700000">
                  <a:srgbClr val="000000">
                    <a:alpha val="43000"/>
                  </a:srgbClr>
                </a:outerShdw>
              </a:effectLst>
            </a:endParaRPr>
          </a:p>
          <a:p>
            <a:pPr>
              <a:spcAft>
                <a:spcPts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[*could be weakened]</a:t>
            </a: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4"/>
          <p:cNvSpPr>
            <a:spLocks noChangeArrowheads="1"/>
          </p:cNvSpPr>
          <p:nvPr/>
        </p:nvSpPr>
        <p:spPr bwMode="auto">
          <a:xfrm>
            <a:off x="5362575" y="4221163"/>
            <a:ext cx="360363" cy="360363"/>
          </a:xfrm>
          <a:prstGeom prst="ellips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" name="Line 5"/>
          <p:cNvSpPr>
            <a:spLocks noChangeShapeType="1"/>
          </p:cNvSpPr>
          <p:nvPr/>
        </p:nvSpPr>
        <p:spPr bwMode="auto">
          <a:xfrm flipV="1">
            <a:off x="5707063" y="3589338"/>
            <a:ext cx="1296988" cy="720725"/>
          </a:xfrm>
          <a:prstGeom prst="line">
            <a:avLst/>
          </a:prstGeom>
          <a:noFill/>
          <a:ln w="28575">
            <a:solidFill>
              <a:schemeClr val="bg1"/>
            </a:solidFill>
            <a:round/>
            <a:headEnd/>
            <a:tailEnd type="triangle" w="lg" len="lg"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7" name="Oval 7"/>
          <p:cNvSpPr>
            <a:spLocks noChangeArrowheads="1"/>
          </p:cNvSpPr>
          <p:nvPr/>
        </p:nvSpPr>
        <p:spPr bwMode="auto">
          <a:xfrm>
            <a:off x="5075238" y="3568700"/>
            <a:ext cx="360363" cy="360363"/>
          </a:xfrm>
          <a:prstGeom prst="ellips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" name="Line 8"/>
          <p:cNvSpPr>
            <a:spLocks noChangeShapeType="1"/>
          </p:cNvSpPr>
          <p:nvPr/>
        </p:nvSpPr>
        <p:spPr bwMode="auto">
          <a:xfrm flipV="1">
            <a:off x="5435600" y="3357563"/>
            <a:ext cx="1439863" cy="360363"/>
          </a:xfrm>
          <a:prstGeom prst="line">
            <a:avLst/>
          </a:prstGeom>
          <a:noFill/>
          <a:ln w="28575">
            <a:solidFill>
              <a:schemeClr val="bg1"/>
            </a:solidFill>
            <a:round/>
            <a:headEnd/>
            <a:tailEnd type="triangle" w="lg" len="lg"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" name="Oval 10"/>
          <p:cNvSpPr>
            <a:spLocks noChangeArrowheads="1"/>
          </p:cNvSpPr>
          <p:nvPr/>
        </p:nvSpPr>
        <p:spPr bwMode="auto">
          <a:xfrm>
            <a:off x="5003800" y="2847975"/>
            <a:ext cx="360363" cy="360363"/>
          </a:xfrm>
          <a:prstGeom prst="ellips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" name="Line 11"/>
          <p:cNvSpPr>
            <a:spLocks noChangeShapeType="1"/>
          </p:cNvSpPr>
          <p:nvPr/>
        </p:nvSpPr>
        <p:spPr bwMode="auto">
          <a:xfrm>
            <a:off x="5364163" y="3063875"/>
            <a:ext cx="1439863" cy="4763"/>
          </a:xfrm>
          <a:prstGeom prst="line">
            <a:avLst/>
          </a:prstGeom>
          <a:noFill/>
          <a:ln w="28575">
            <a:solidFill>
              <a:schemeClr val="bg1"/>
            </a:solidFill>
            <a:round/>
            <a:headEnd/>
            <a:tailEnd type="triangle" w="lg" len="lg"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3" name="Oval 13"/>
          <p:cNvSpPr>
            <a:spLocks noChangeArrowheads="1"/>
          </p:cNvSpPr>
          <p:nvPr/>
        </p:nvSpPr>
        <p:spPr bwMode="auto">
          <a:xfrm>
            <a:off x="5146675" y="2128838"/>
            <a:ext cx="360363" cy="360363"/>
          </a:xfrm>
          <a:prstGeom prst="ellips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" name="Line 14"/>
          <p:cNvSpPr>
            <a:spLocks noChangeShapeType="1"/>
          </p:cNvSpPr>
          <p:nvPr/>
        </p:nvSpPr>
        <p:spPr bwMode="auto">
          <a:xfrm>
            <a:off x="5507038" y="2344738"/>
            <a:ext cx="1368425" cy="436563"/>
          </a:xfrm>
          <a:prstGeom prst="line">
            <a:avLst/>
          </a:prstGeom>
          <a:noFill/>
          <a:ln w="28575">
            <a:solidFill>
              <a:schemeClr val="bg1"/>
            </a:solidFill>
            <a:round/>
            <a:headEnd/>
            <a:tailEnd type="triangle" w="lg" len="lg"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6" name="Oval 16"/>
          <p:cNvSpPr>
            <a:spLocks noChangeArrowheads="1"/>
          </p:cNvSpPr>
          <p:nvPr/>
        </p:nvSpPr>
        <p:spPr bwMode="auto">
          <a:xfrm>
            <a:off x="5507038" y="1481138"/>
            <a:ext cx="360363" cy="360363"/>
          </a:xfrm>
          <a:prstGeom prst="ellipse">
            <a:avLst/>
          </a:prstGeom>
          <a:noFill/>
          <a:ln w="38100">
            <a:solidFill>
              <a:srgbClr val="FFFFFF">
                <a:alpha val="50000"/>
              </a:srgbClr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7" name="Line 17"/>
          <p:cNvSpPr>
            <a:spLocks noChangeShapeType="1"/>
          </p:cNvSpPr>
          <p:nvPr/>
        </p:nvSpPr>
        <p:spPr bwMode="auto">
          <a:xfrm>
            <a:off x="5851525" y="1757363"/>
            <a:ext cx="1152525" cy="792163"/>
          </a:xfrm>
          <a:prstGeom prst="line">
            <a:avLst/>
          </a:prstGeom>
          <a:noFill/>
          <a:ln w="28575">
            <a:solidFill>
              <a:srgbClr val="FFFFFF">
                <a:alpha val="50000"/>
              </a:srgbClr>
            </a:solidFill>
            <a:round/>
            <a:headEnd/>
            <a:tailEnd type="triangle" w="lg" len="lg"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9" name="Oval 19"/>
          <p:cNvSpPr>
            <a:spLocks noChangeArrowheads="1"/>
          </p:cNvSpPr>
          <p:nvPr/>
        </p:nvSpPr>
        <p:spPr bwMode="auto">
          <a:xfrm>
            <a:off x="6154738" y="909638"/>
            <a:ext cx="360363" cy="360363"/>
          </a:xfrm>
          <a:prstGeom prst="ellipse">
            <a:avLst/>
          </a:prstGeom>
          <a:noFill/>
          <a:ln w="38100">
            <a:solidFill>
              <a:srgbClr val="FFFFFF">
                <a:alpha val="39999"/>
              </a:srgbClr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0" name="Line 20"/>
          <p:cNvSpPr>
            <a:spLocks noChangeShapeType="1"/>
          </p:cNvSpPr>
          <p:nvPr/>
        </p:nvSpPr>
        <p:spPr bwMode="auto">
          <a:xfrm>
            <a:off x="6451600" y="1204913"/>
            <a:ext cx="792163" cy="1223963"/>
          </a:xfrm>
          <a:prstGeom prst="line">
            <a:avLst/>
          </a:prstGeom>
          <a:noFill/>
          <a:ln w="28575">
            <a:solidFill>
              <a:srgbClr val="FFFFFF">
                <a:alpha val="39999"/>
              </a:srgbClr>
            </a:solidFill>
            <a:round/>
            <a:headEnd/>
            <a:tailEnd type="triangle" w="lg" len="lg"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2" name="Oval 22"/>
          <p:cNvSpPr>
            <a:spLocks noChangeArrowheads="1"/>
          </p:cNvSpPr>
          <p:nvPr/>
        </p:nvSpPr>
        <p:spPr bwMode="auto">
          <a:xfrm>
            <a:off x="6875463" y="620713"/>
            <a:ext cx="360363" cy="360363"/>
          </a:xfrm>
          <a:prstGeom prst="ellipse">
            <a:avLst/>
          </a:prstGeom>
          <a:noFill/>
          <a:ln w="38100">
            <a:solidFill>
              <a:srgbClr val="FFFFFF">
                <a:alpha val="30000"/>
              </a:srgbClr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3" name="Line 23"/>
          <p:cNvSpPr>
            <a:spLocks noChangeShapeType="1"/>
          </p:cNvSpPr>
          <p:nvPr/>
        </p:nvSpPr>
        <p:spPr bwMode="auto">
          <a:xfrm>
            <a:off x="7091363" y="981075"/>
            <a:ext cx="360363" cy="1368425"/>
          </a:xfrm>
          <a:prstGeom prst="line">
            <a:avLst/>
          </a:prstGeom>
          <a:noFill/>
          <a:ln w="28575">
            <a:solidFill>
              <a:srgbClr val="FFFFFF">
                <a:alpha val="30000"/>
              </a:srgbClr>
            </a:solidFill>
            <a:round/>
            <a:headEnd/>
            <a:tailEnd type="triangle" w="lg" len="lg"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5" name="Oval 25"/>
          <p:cNvSpPr>
            <a:spLocks noChangeArrowheads="1"/>
          </p:cNvSpPr>
          <p:nvPr/>
        </p:nvSpPr>
        <p:spPr bwMode="auto">
          <a:xfrm>
            <a:off x="7019925" y="2524125"/>
            <a:ext cx="1209675" cy="1209675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/>
            </a:solidFill>
            <a:round/>
            <a:headEnd/>
            <a:tailEnd/>
          </a:ln>
          <a:effectLst/>
        </p:spPr>
        <p:txBody>
          <a:bodyPr wrap="squar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6" name="Oval 26"/>
          <p:cNvSpPr>
            <a:spLocks noChangeArrowheads="1"/>
          </p:cNvSpPr>
          <p:nvPr/>
        </p:nvSpPr>
        <p:spPr bwMode="auto">
          <a:xfrm>
            <a:off x="7523163" y="549275"/>
            <a:ext cx="360363" cy="360363"/>
          </a:xfrm>
          <a:prstGeom prst="ellipse">
            <a:avLst/>
          </a:prstGeom>
          <a:noFill/>
          <a:ln w="38100">
            <a:solidFill>
              <a:srgbClr val="FFFFFF">
                <a:alpha val="20000"/>
              </a:srgbClr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7" name="Line 27"/>
          <p:cNvSpPr>
            <a:spLocks noChangeShapeType="1"/>
          </p:cNvSpPr>
          <p:nvPr/>
        </p:nvSpPr>
        <p:spPr bwMode="auto">
          <a:xfrm flipH="1">
            <a:off x="7667625" y="909638"/>
            <a:ext cx="31750" cy="1366838"/>
          </a:xfrm>
          <a:prstGeom prst="line">
            <a:avLst/>
          </a:prstGeom>
          <a:noFill/>
          <a:ln w="28575">
            <a:solidFill>
              <a:srgbClr val="FFFFFF">
                <a:alpha val="20000"/>
              </a:srgbClr>
            </a:solidFill>
            <a:round/>
            <a:headEnd/>
            <a:tailEnd type="triangle" w="lg" len="lg"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8" name="Text Box 28"/>
          <p:cNvSpPr txBox="1">
            <a:spLocks noChangeArrowheads="1"/>
          </p:cNvSpPr>
          <p:nvPr/>
        </p:nvSpPr>
        <p:spPr bwMode="auto">
          <a:xfrm>
            <a:off x="7019925" y="260350"/>
            <a:ext cx="784225" cy="427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GB" i="0" dirty="0">
                <a:solidFill>
                  <a:srgbClr val="333333"/>
                </a:solidFill>
              </a:rPr>
              <a:t>sting</a:t>
            </a:r>
          </a:p>
        </p:txBody>
      </p:sp>
      <p:sp>
        <p:nvSpPr>
          <p:cNvPr id="29" name="Text Box 29"/>
          <p:cNvSpPr txBox="1">
            <a:spLocks noChangeArrowheads="1"/>
          </p:cNvSpPr>
          <p:nvPr/>
        </p:nvSpPr>
        <p:spPr bwMode="auto">
          <a:xfrm>
            <a:off x="7075487" y="2667000"/>
            <a:ext cx="1098550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GB" i="0" dirty="0" smtClean="0">
                <a:solidFill>
                  <a:schemeClr val="tx1"/>
                </a:solidFill>
              </a:rPr>
              <a:t>parcel</a:t>
            </a:r>
            <a:br>
              <a:rPr lang="en-GB" i="0" dirty="0" smtClean="0">
                <a:solidFill>
                  <a:schemeClr val="tx1"/>
                </a:solidFill>
              </a:rPr>
            </a:br>
            <a:r>
              <a:rPr lang="en-GB" i="0" dirty="0" smtClean="0">
                <a:solidFill>
                  <a:schemeClr val="tx1"/>
                </a:solidFill>
              </a:rPr>
              <a:t>caught</a:t>
            </a:r>
            <a:endParaRPr lang="en-GB" i="0" dirty="0">
              <a:solidFill>
                <a:schemeClr val="tx1"/>
              </a:solidFill>
            </a:endParaRPr>
          </a:p>
        </p:txBody>
      </p:sp>
      <p:sp>
        <p:nvSpPr>
          <p:cNvPr id="30" name="Oval 30"/>
          <p:cNvSpPr>
            <a:spLocks noChangeArrowheads="1"/>
          </p:cNvSpPr>
          <p:nvPr/>
        </p:nvSpPr>
        <p:spPr bwMode="auto">
          <a:xfrm>
            <a:off x="7085544" y="2589744"/>
            <a:ext cx="1078437" cy="1078437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squar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1" name="Text Box 2"/>
          <p:cNvSpPr txBox="1">
            <a:spLocks noChangeArrowheads="1"/>
          </p:cNvSpPr>
          <p:nvPr/>
        </p:nvSpPr>
        <p:spPr bwMode="auto">
          <a:xfrm>
            <a:off x="762000" y="609600"/>
            <a:ext cx="3124200" cy="314150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>
              <a:spcAft>
                <a:spcPts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The agents’ activities have a single goal.*</a:t>
            </a:r>
          </a:p>
          <a:p>
            <a:pPr>
              <a:spcAft>
                <a:spcPts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This isn’t just a matter of each individual agent’s activities having that goal.</a:t>
            </a:r>
          </a:p>
          <a:p>
            <a:pPr>
              <a:spcAft>
                <a:spcPts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i="0" dirty="0" smtClean="0">
              <a:effectLst>
                <a:outerShdw blurRad="50800" dist="38100" dir="2700000">
                  <a:srgbClr val="000000">
                    <a:alpha val="43000"/>
                  </a:srgbClr>
                </a:outerShdw>
              </a:effectLst>
            </a:endParaRPr>
          </a:p>
          <a:p>
            <a:pPr>
              <a:spcAft>
                <a:spcPts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i="0" dirty="0" smtClean="0">
              <a:effectLst>
                <a:outerShdw blurRad="50800" dist="38100" dir="2700000">
                  <a:srgbClr val="000000">
                    <a:alpha val="43000"/>
                  </a:srgbClr>
                </a:outerShdw>
              </a:effectLst>
            </a:endParaRPr>
          </a:p>
          <a:p>
            <a:pPr>
              <a:spcAft>
                <a:spcPts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[*could be weakened]</a:t>
            </a:r>
          </a:p>
        </p:txBody>
      </p:sp>
      <p:sp>
        <p:nvSpPr>
          <p:cNvPr id="32" name="Text Box 2"/>
          <p:cNvSpPr txBox="1">
            <a:spLocks noChangeArrowheads="1"/>
          </p:cNvSpPr>
          <p:nvPr/>
        </p:nvSpPr>
        <p:spPr bwMode="auto">
          <a:xfrm>
            <a:off x="4876800" y="4800600"/>
            <a:ext cx="3886200" cy="1448731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>
              <a:spcAft>
                <a:spcPts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b="1" i="0" dirty="0" smtClean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Many agents, one outcome</a:t>
            </a:r>
            <a:r>
              <a:rPr lang="en-US" i="0" dirty="0" smtClean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 there is a single outcome to which each agent’s activities are individually directed.</a:t>
            </a: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ext Box 2"/>
          <p:cNvSpPr txBox="1">
            <a:spLocks noChangeArrowheads="1"/>
          </p:cNvSpPr>
          <p:nvPr/>
        </p:nvSpPr>
        <p:spPr bwMode="auto">
          <a:xfrm>
            <a:off x="972000" y="3212466"/>
            <a:ext cx="7410000" cy="43306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 algn="ctr">
              <a:spcAft>
                <a:spcPts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joint action without shared intention</a:t>
            </a: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1" name="Picture 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406400"/>
            <a:ext cx="9144000" cy="59182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sp>
        <p:nvSpPr>
          <p:cNvPr id="5122" name="Text Box 2"/>
          <p:cNvSpPr txBox="1">
            <a:spLocks noChangeArrowheads="1"/>
          </p:cNvSpPr>
          <p:nvPr/>
        </p:nvSpPr>
        <p:spPr bwMode="auto">
          <a:xfrm>
            <a:off x="5138738" y="6019800"/>
            <a:ext cx="3609975" cy="42862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90000" tIns="46800" rIns="90000" bIns="46800">
            <a:prstTxWarp prst="textNoShape">
              <a:avLst/>
            </a:prstTxWarp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>
                <a:solidFill>
                  <a:srgbClr val="FFFFFF"/>
                </a:solidFill>
                <a:ea typeface="Arial" charset="0"/>
                <a:cs typeface="Arial" charset="0"/>
              </a:rPr>
              <a:t>cf. Vesper et al (forthcoming)</a:t>
            </a: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3" name="Picture 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144000" cy="6842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7" name="Picture 1"/>
          <p:cNvPicPr>
            <a:picLocks noChangeAspect="1" noChangeArrowheads="1"/>
          </p:cNvPicPr>
          <p:nvPr/>
        </p:nvPicPr>
        <p:blipFill>
          <a:blip r:embed="rId3"/>
          <a:srcRect r="49184"/>
          <a:stretch>
            <a:fillRect/>
          </a:stretch>
        </p:blipFill>
        <p:spPr bwMode="auto">
          <a:xfrm>
            <a:off x="3175" y="0"/>
            <a:ext cx="4645025" cy="68580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pic>
        <p:nvPicPr>
          <p:cNvPr id="5" name="Picture 1"/>
          <p:cNvPicPr>
            <a:picLocks noChangeAspect="1" noChangeArrowheads="1"/>
          </p:cNvPicPr>
          <p:nvPr/>
        </p:nvPicPr>
        <p:blipFill>
          <a:blip r:embed="rId3">
            <a:alphaModFix/>
          </a:blip>
          <a:srcRect l="5801" t="82222" r="84196" b="5556"/>
          <a:stretch>
            <a:fillRect/>
          </a:stretch>
        </p:blipFill>
        <p:spPr bwMode="auto">
          <a:xfrm rot="2958754">
            <a:off x="1301658" y="4696609"/>
            <a:ext cx="914400" cy="8382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pic>
        <p:nvPicPr>
          <p:cNvPr id="6" name="Picture 1"/>
          <p:cNvPicPr>
            <a:picLocks noChangeAspect="1" noChangeArrowheads="1"/>
          </p:cNvPicPr>
          <p:nvPr/>
        </p:nvPicPr>
        <p:blipFill>
          <a:blip r:embed="rId3">
            <a:alphaModFix/>
          </a:blip>
          <a:srcRect l="5801" t="82222" r="84196" b="5556"/>
          <a:stretch>
            <a:fillRect/>
          </a:stretch>
        </p:blipFill>
        <p:spPr bwMode="auto">
          <a:xfrm rot="20779781">
            <a:off x="467096" y="4896779"/>
            <a:ext cx="914400" cy="8382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7" name="Picture 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175" y="0"/>
            <a:ext cx="9140825" cy="68580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pic>
        <p:nvPicPr>
          <p:cNvPr id="5" name="Picture 1"/>
          <p:cNvPicPr>
            <a:picLocks noChangeAspect="1" noChangeArrowheads="1"/>
          </p:cNvPicPr>
          <p:nvPr/>
        </p:nvPicPr>
        <p:blipFill>
          <a:blip r:embed="rId3">
            <a:alphaModFix/>
          </a:blip>
          <a:srcRect l="5801" t="82222" r="84196" b="5556"/>
          <a:stretch>
            <a:fillRect/>
          </a:stretch>
        </p:blipFill>
        <p:spPr bwMode="auto">
          <a:xfrm rot="2958754">
            <a:off x="1301658" y="4696609"/>
            <a:ext cx="914400" cy="8382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pic>
        <p:nvPicPr>
          <p:cNvPr id="6" name="Picture 1"/>
          <p:cNvPicPr>
            <a:picLocks noChangeAspect="1" noChangeArrowheads="1"/>
          </p:cNvPicPr>
          <p:nvPr/>
        </p:nvPicPr>
        <p:blipFill>
          <a:blip r:embed="rId3">
            <a:alphaModFix/>
          </a:blip>
          <a:srcRect l="5801" t="82222" r="84196" b="5556"/>
          <a:stretch>
            <a:fillRect/>
          </a:stretch>
        </p:blipFill>
        <p:spPr bwMode="auto">
          <a:xfrm rot="20779781">
            <a:off x="467096" y="4896779"/>
            <a:ext cx="914400" cy="8382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972000" y="1295400"/>
            <a:ext cx="6800400" cy="111017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>
              <a:spcAft>
                <a:spcPts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/>
              <a:t>How can we </a:t>
            </a:r>
            <a:r>
              <a:rPr lang="en-US" i="0" dirty="0" err="1" smtClean="0"/>
              <a:t>characterise</a:t>
            </a:r>
            <a:r>
              <a:rPr lang="en-US" i="0" dirty="0" smtClean="0"/>
              <a:t> the relation between joint actions and their goal-outcomes without invoking shared intentions?</a:t>
            </a: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972000" y="1295400"/>
            <a:ext cx="6800400" cy="4157164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>
              <a:spcAft>
                <a:spcPts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/>
              <a:t>How can we </a:t>
            </a:r>
            <a:r>
              <a:rPr lang="en-US" i="0" dirty="0" err="1" smtClean="0"/>
              <a:t>characterise</a:t>
            </a:r>
            <a:r>
              <a:rPr lang="en-US" i="0" dirty="0" smtClean="0"/>
              <a:t> the relation between joint actions and their goal-outcomes without invoking shared intentions?</a:t>
            </a:r>
          </a:p>
          <a:p>
            <a:pPr algn="ctr">
              <a:spcAft>
                <a:spcPts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/>
              <a:t>---</a:t>
            </a:r>
          </a:p>
          <a:p>
            <a:pPr>
              <a:spcAft>
                <a:spcPts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/>
              <a:t/>
            </a:r>
            <a:br>
              <a:rPr lang="en-US" i="0" dirty="0" smtClean="0"/>
            </a:br>
            <a:r>
              <a:rPr lang="en-US" i="0" dirty="0" smtClean="0"/>
              <a:t>There is a </a:t>
            </a:r>
            <a:r>
              <a:rPr lang="en-US" i="0" dirty="0" smtClean="0"/>
              <a:t>single goal-outcome such that each agent’s activities are directed to </a:t>
            </a:r>
            <a:r>
              <a:rPr lang="en-US" i="0" dirty="0" smtClean="0"/>
              <a:t>it (a distributive goal).</a:t>
            </a:r>
            <a:endParaRPr lang="en-US" i="0" dirty="0" smtClean="0"/>
          </a:p>
          <a:p>
            <a:pPr>
              <a:spcAft>
                <a:spcPts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i="0" dirty="0" smtClean="0"/>
          </a:p>
          <a:p>
            <a:pPr>
              <a:spcAft>
                <a:spcPts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/>
              <a:t>The agents’ activities </a:t>
            </a:r>
            <a:r>
              <a:rPr lang="en-US" i="0" dirty="0" smtClean="0"/>
              <a:t>are coordinated.</a:t>
            </a:r>
          </a:p>
          <a:p>
            <a:pPr>
              <a:spcAft>
                <a:spcPts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i="0" dirty="0" smtClean="0"/>
          </a:p>
          <a:p>
            <a:pPr>
              <a:spcAft>
                <a:spcPts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/>
              <a:t>The goal-outcome occurs partly as a consequence </a:t>
            </a:r>
            <a:r>
              <a:rPr lang="en-US" i="0" dirty="0" smtClean="0"/>
              <a:t>of, or is partly constituted by, </a:t>
            </a:r>
            <a:r>
              <a:rPr lang="en-US" i="0" dirty="0" smtClean="0"/>
              <a:t>this coordination</a:t>
            </a: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083" name="Picture 3"/>
          <p:cNvPicPr>
            <a:picLocks noChangeAspect="1" noChangeArrowheads="1"/>
          </p:cNvPicPr>
          <p:nvPr/>
        </p:nvPicPr>
        <p:blipFill>
          <a:blip r:embed="rId2">
            <a:lum bright="12000"/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592138" y="1033463"/>
            <a:ext cx="7292975" cy="771623"/>
          </a:xfrm>
          <a:prstGeom prst="rect">
            <a:avLst/>
          </a:prstGeom>
          <a:solidFill>
            <a:schemeClr val="tx1"/>
          </a:solidFill>
          <a:ln w="9525">
            <a:noFill/>
            <a:round/>
            <a:headEnd/>
            <a:tailEnd/>
          </a:ln>
          <a:effectLst/>
        </p:spPr>
        <p:txBody>
          <a:bodyPr lIns="90000" tIns="46800" rIns="90000" bIns="46800">
            <a:prstTxWarp prst="textNoShape">
              <a:avLst/>
            </a:prstTxWarp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/>
              <a:t>What is the relation between a joint action and the goal (or goals) to which it is directed?</a:t>
            </a:r>
            <a:endParaRPr lang="en-US" i="0" dirty="0"/>
          </a:p>
        </p:txBody>
      </p:sp>
      <p:pic>
        <p:nvPicPr>
          <p:cNvPr id="4" name="Picture 3" descr="table_cat_glass_inv.jpg"/>
          <p:cNvPicPr>
            <a:picLocks noChangeAspect="1"/>
          </p:cNvPicPr>
          <p:nvPr/>
        </p:nvPicPr>
        <p:blipFill>
          <a:blip r:embed="rId3">
            <a:lum/>
            <a:alphaModFix/>
          </a:blip>
          <a:stretch>
            <a:fillRect/>
          </a:stretch>
        </p:blipFill>
        <p:spPr>
          <a:xfrm>
            <a:off x="2743200" y="3006154"/>
            <a:ext cx="5454399" cy="3679825"/>
          </a:xfrm>
          <a:prstGeom prst="rect">
            <a:avLst/>
          </a:prstGeom>
        </p:spPr>
      </p:pic>
      <p:pic>
        <p:nvPicPr>
          <p:cNvPr id="6" name="Picture 5" descr="ayesha_beatrice_oh_inv.jpg"/>
          <p:cNvPicPr>
            <a:picLocks noChangeAspect="1"/>
          </p:cNvPicPr>
          <p:nvPr/>
        </p:nvPicPr>
        <p:blipFill>
          <a:blip r:embed="rId4">
            <a:lum bright="5000" contrast="10000"/>
          </a:blip>
          <a:stretch>
            <a:fillRect/>
          </a:stretch>
        </p:blipFill>
        <p:spPr>
          <a:xfrm>
            <a:off x="152400" y="3505200"/>
            <a:ext cx="2622550" cy="3180779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89" name="Picture 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134475" cy="68580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89" name="Picture 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134475" cy="68580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sp>
        <p:nvSpPr>
          <p:cNvPr id="4" name="TextBox 3"/>
          <p:cNvSpPr txBox="1"/>
          <p:nvPr/>
        </p:nvSpPr>
        <p:spPr>
          <a:xfrm>
            <a:off x="685800" y="838200"/>
            <a:ext cx="3733800" cy="15876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100"/>
              </a:spcAft>
            </a:pPr>
            <a:r>
              <a:rPr lang="en-US" i="0" dirty="0" smtClean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‘Ayesha and Beatrice between them lifted the block’</a:t>
            </a:r>
          </a:p>
          <a:p>
            <a:pPr>
              <a:spcAft>
                <a:spcPts val="1100"/>
              </a:spcAft>
            </a:pPr>
            <a:endParaRPr lang="en-US" i="0" dirty="0" smtClean="0">
              <a:effectLst>
                <a:outerShdw blurRad="50800" dist="38100" dir="270000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0323464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89" name="Picture 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134475" cy="68580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sp>
        <p:nvSpPr>
          <p:cNvPr id="4" name="TextBox 3"/>
          <p:cNvSpPr txBox="1"/>
          <p:nvPr/>
        </p:nvSpPr>
        <p:spPr>
          <a:xfrm>
            <a:off x="685800" y="838200"/>
            <a:ext cx="3733800" cy="39010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100"/>
              </a:spcAft>
            </a:pPr>
            <a:r>
              <a:rPr lang="en-US" i="0" dirty="0" smtClean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‘Ayesha and Beatrice between them lifted the block’</a:t>
            </a:r>
          </a:p>
          <a:p>
            <a:pPr>
              <a:spcAft>
                <a:spcPts val="1100"/>
              </a:spcAft>
            </a:pPr>
            <a:endParaRPr lang="en-US" i="0" dirty="0" smtClean="0">
              <a:effectLst>
                <a:outerShdw blurRad="50800" dist="38100" dir="2700000">
                  <a:srgbClr val="000000">
                    <a:alpha val="43000"/>
                  </a:srgbClr>
                </a:outerShdw>
              </a:effectLst>
            </a:endParaRPr>
          </a:p>
          <a:p>
            <a:pPr>
              <a:spcAft>
                <a:spcPts val="1100"/>
              </a:spcAft>
            </a:pPr>
            <a:r>
              <a:rPr lang="en-US" i="0" dirty="0" smtClean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‘Left Leg and Right Leg between them supported the table’ </a:t>
            </a:r>
          </a:p>
          <a:p>
            <a:pPr>
              <a:spcAft>
                <a:spcPts val="1100"/>
              </a:spcAft>
            </a:pPr>
            <a:r>
              <a:rPr lang="en-US" i="0" dirty="0" smtClean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‘Ayesha and Beatrice between them lifted the block intentionally’</a:t>
            </a: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89" name="Picture 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134475" cy="68580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sp>
        <p:nvSpPr>
          <p:cNvPr id="4" name="TextBox 3"/>
          <p:cNvSpPr txBox="1"/>
          <p:nvPr/>
        </p:nvSpPr>
        <p:spPr>
          <a:xfrm>
            <a:off x="685800" y="838200"/>
            <a:ext cx="3733800" cy="39010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100"/>
              </a:spcAft>
            </a:pPr>
            <a:r>
              <a:rPr lang="en-US" i="0" dirty="0" smtClean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‘Ayesha and Beatrice between them lifted the block’</a:t>
            </a:r>
          </a:p>
          <a:p>
            <a:pPr>
              <a:spcAft>
                <a:spcPts val="1100"/>
              </a:spcAft>
            </a:pPr>
            <a:endParaRPr lang="en-US" i="0" dirty="0" smtClean="0">
              <a:effectLst>
                <a:outerShdw blurRad="50800" dist="38100" dir="2700000">
                  <a:srgbClr val="000000">
                    <a:alpha val="43000"/>
                  </a:srgbClr>
                </a:outerShdw>
              </a:effectLst>
            </a:endParaRPr>
          </a:p>
          <a:p>
            <a:pPr>
              <a:spcAft>
                <a:spcPts val="1100"/>
              </a:spcAft>
            </a:pPr>
            <a:r>
              <a:rPr lang="en-US" i="0" dirty="0" smtClean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‘Left Leg and Right Leg between them supported the table’ </a:t>
            </a:r>
          </a:p>
          <a:p>
            <a:pPr>
              <a:spcAft>
                <a:spcPts val="1100"/>
              </a:spcAft>
            </a:pPr>
            <a:r>
              <a:rPr lang="en-US" i="0" dirty="0" smtClean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‘Ayesha and Beatrice between them lifted the block intentionally’</a:t>
            </a:r>
          </a:p>
        </p:txBody>
      </p:sp>
      <p:sp>
        <p:nvSpPr>
          <p:cNvPr id="5" name="Notched Right Arrow 4"/>
          <p:cNvSpPr/>
          <p:nvPr/>
        </p:nvSpPr>
        <p:spPr bwMode="auto">
          <a:xfrm>
            <a:off x="163348" y="3407545"/>
            <a:ext cx="609600" cy="381000"/>
          </a:xfrm>
          <a:prstGeom prst="notchedRightArrow">
            <a:avLst>
              <a:gd name="adj1" fmla="val 50000"/>
              <a:gd name="adj2" fmla="val 75861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89" name="Picture 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134475" cy="68580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592138" y="1033463"/>
            <a:ext cx="7292975" cy="77162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46800" rIns="90000" bIns="46800">
            <a:prstTxWarp prst="textNoShape">
              <a:avLst/>
            </a:prstTxWarp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/>
              <a:t>What is the relation between a joint action and the goal (or goals) to which it is directed?</a:t>
            </a:r>
            <a:endParaRPr lang="en-US" i="0" dirty="0"/>
          </a:p>
        </p:txBody>
      </p:sp>
      <p:pic>
        <p:nvPicPr>
          <p:cNvPr id="4" name="Picture 3" descr="table_cat_glass_inv.jpg"/>
          <p:cNvPicPr>
            <a:picLocks noChangeAspect="1"/>
          </p:cNvPicPr>
          <p:nvPr/>
        </p:nvPicPr>
        <p:blipFill>
          <a:blip r:embed="rId3">
            <a:lum/>
            <a:alphaModFix amt="34000"/>
          </a:blip>
          <a:stretch>
            <a:fillRect/>
          </a:stretch>
        </p:blipFill>
        <p:spPr>
          <a:xfrm>
            <a:off x="2743200" y="3006154"/>
            <a:ext cx="5454399" cy="3679825"/>
          </a:xfrm>
          <a:prstGeom prst="rect">
            <a:avLst/>
          </a:prstGeom>
        </p:spPr>
      </p:pic>
      <p:pic>
        <p:nvPicPr>
          <p:cNvPr id="6" name="Picture 5" descr="ayesha_beatrice_oh_inv.jpg"/>
          <p:cNvPicPr>
            <a:picLocks noChangeAspect="1"/>
          </p:cNvPicPr>
          <p:nvPr/>
        </p:nvPicPr>
        <p:blipFill>
          <a:blip r:embed="rId4">
            <a:lum bright="5000" contrast="10000"/>
            <a:alphaModFix amt="34000"/>
          </a:blip>
          <a:stretch>
            <a:fillRect/>
          </a:stretch>
        </p:blipFill>
        <p:spPr>
          <a:xfrm>
            <a:off x="152400" y="3505200"/>
            <a:ext cx="2622550" cy="3180779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592138" y="1033463"/>
            <a:ext cx="7292975" cy="77162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46800" rIns="90000" bIns="46800">
            <a:prstTxWarp prst="textNoShape">
              <a:avLst/>
            </a:prstTxWarp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/>
              <a:t>What is the relation between a joint action and the goal (or goals) to which it is directed?</a:t>
            </a:r>
            <a:endParaRPr lang="en-US" i="0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844154" y="4114800"/>
            <a:ext cx="1922461" cy="433068"/>
          </a:xfrm>
          <a:prstGeom prst="rect">
            <a:avLst/>
          </a:prstGeom>
          <a:noFill/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err="1" smtClean="0"/>
              <a:t>behaviours</a:t>
            </a:r>
            <a:endParaRPr lang="en-US" i="0" dirty="0"/>
          </a:p>
        </p:txBody>
      </p:sp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3610769" y="4114800"/>
            <a:ext cx="1922461" cy="433068"/>
          </a:xfrm>
          <a:prstGeom prst="rect">
            <a:avLst/>
          </a:prstGeom>
          <a:noFill/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/>
              <a:t>goal-state</a:t>
            </a:r>
            <a:endParaRPr lang="en-US" i="0" dirty="0"/>
          </a:p>
        </p:txBody>
      </p:sp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6377384" y="4114800"/>
            <a:ext cx="1922461" cy="433068"/>
          </a:xfrm>
          <a:prstGeom prst="rect">
            <a:avLst/>
          </a:prstGeom>
          <a:noFill/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/>
              <a:t>goal-outcome</a:t>
            </a:r>
            <a:endParaRPr lang="en-US" i="0" dirty="0"/>
          </a:p>
        </p:txBody>
      </p:sp>
      <p:sp>
        <p:nvSpPr>
          <p:cNvPr id="11" name="Freeform 10"/>
          <p:cNvSpPr/>
          <p:nvPr/>
        </p:nvSpPr>
        <p:spPr bwMode="auto">
          <a:xfrm>
            <a:off x="1875388" y="4607973"/>
            <a:ext cx="2623169" cy="573627"/>
          </a:xfrm>
          <a:custGeom>
            <a:avLst/>
            <a:gdLst>
              <a:gd name="connsiteX0" fmla="*/ 2623169 w 2623169"/>
              <a:gd name="connsiteY0" fmla="*/ 0 h 874437"/>
              <a:gd name="connsiteX1" fmla="*/ 1222563 w 2623169"/>
              <a:gd name="connsiteY1" fmla="*/ 866524 h 874437"/>
              <a:gd name="connsiteX2" fmla="*/ 0 w 2623169"/>
              <a:gd name="connsiteY2" fmla="*/ 47481 h 874437"/>
              <a:gd name="connsiteX0" fmla="*/ 2623169 w 2623169"/>
              <a:gd name="connsiteY0" fmla="*/ 0 h 874437"/>
              <a:gd name="connsiteX1" fmla="*/ 1222563 w 2623169"/>
              <a:gd name="connsiteY1" fmla="*/ 866524 h 874437"/>
              <a:gd name="connsiteX2" fmla="*/ 0 w 2623169"/>
              <a:gd name="connsiteY2" fmla="*/ 47481 h 874437"/>
              <a:gd name="connsiteX0" fmla="*/ 2623169 w 2623169"/>
              <a:gd name="connsiteY0" fmla="*/ 0 h 874437"/>
              <a:gd name="connsiteX1" fmla="*/ 536763 w 2623169"/>
              <a:gd name="connsiteY1" fmla="*/ 866524 h 874437"/>
              <a:gd name="connsiteX2" fmla="*/ 0 w 2623169"/>
              <a:gd name="connsiteY2" fmla="*/ 47481 h 874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23169" h="874437">
                <a:moveTo>
                  <a:pt x="2623169" y="0"/>
                </a:moveTo>
                <a:cubicBezTo>
                  <a:pt x="2141463" y="429305"/>
                  <a:pt x="973958" y="858611"/>
                  <a:pt x="536763" y="866524"/>
                </a:cubicBezTo>
                <a:cubicBezTo>
                  <a:pt x="99568" y="874437"/>
                  <a:pt x="0" y="47481"/>
                  <a:pt x="0" y="47481"/>
                </a:cubicBezTo>
              </a:path>
            </a:pathLst>
          </a:custGeom>
          <a:noFill/>
          <a:ln w="38100" cap="flat" cmpd="sng" algn="ctr">
            <a:solidFill>
              <a:srgbClr val="FFFFFF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12" name="Text Box 2"/>
          <p:cNvSpPr txBox="1">
            <a:spLocks noChangeArrowheads="1"/>
          </p:cNvSpPr>
          <p:nvPr/>
        </p:nvSpPr>
        <p:spPr bwMode="auto">
          <a:xfrm>
            <a:off x="1371600" y="5257800"/>
            <a:ext cx="1922461" cy="433068"/>
          </a:xfrm>
          <a:prstGeom prst="rect">
            <a:avLst/>
          </a:prstGeom>
          <a:noFill/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dirty="0" smtClean="0"/>
              <a:t>causes</a:t>
            </a:r>
            <a:endParaRPr lang="en-US" dirty="0"/>
          </a:p>
        </p:txBody>
      </p:sp>
      <p:sp>
        <p:nvSpPr>
          <p:cNvPr id="14" name="Text Box 2"/>
          <p:cNvSpPr txBox="1">
            <a:spLocks noChangeArrowheads="1"/>
          </p:cNvSpPr>
          <p:nvPr/>
        </p:nvSpPr>
        <p:spPr bwMode="auto">
          <a:xfrm>
            <a:off x="5849939" y="5257800"/>
            <a:ext cx="1922461" cy="433068"/>
          </a:xfrm>
          <a:prstGeom prst="rect">
            <a:avLst/>
          </a:prstGeom>
          <a:noFill/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dirty="0" smtClean="0"/>
              <a:t>specifies</a:t>
            </a:r>
            <a:endParaRPr lang="en-US" dirty="0"/>
          </a:p>
        </p:txBody>
      </p:sp>
      <p:sp>
        <p:nvSpPr>
          <p:cNvPr id="15" name="Freeform 14"/>
          <p:cNvSpPr/>
          <p:nvPr/>
        </p:nvSpPr>
        <p:spPr bwMode="auto">
          <a:xfrm flipH="1">
            <a:off x="4692031" y="4607973"/>
            <a:ext cx="2623169" cy="573627"/>
          </a:xfrm>
          <a:custGeom>
            <a:avLst/>
            <a:gdLst>
              <a:gd name="connsiteX0" fmla="*/ 2623169 w 2623169"/>
              <a:gd name="connsiteY0" fmla="*/ 0 h 874437"/>
              <a:gd name="connsiteX1" fmla="*/ 1222563 w 2623169"/>
              <a:gd name="connsiteY1" fmla="*/ 866524 h 874437"/>
              <a:gd name="connsiteX2" fmla="*/ 0 w 2623169"/>
              <a:gd name="connsiteY2" fmla="*/ 47481 h 874437"/>
              <a:gd name="connsiteX0" fmla="*/ 2623169 w 2623169"/>
              <a:gd name="connsiteY0" fmla="*/ 0 h 874437"/>
              <a:gd name="connsiteX1" fmla="*/ 1222563 w 2623169"/>
              <a:gd name="connsiteY1" fmla="*/ 866524 h 874437"/>
              <a:gd name="connsiteX2" fmla="*/ 0 w 2623169"/>
              <a:gd name="connsiteY2" fmla="*/ 47481 h 874437"/>
              <a:gd name="connsiteX0" fmla="*/ 2623169 w 2623169"/>
              <a:gd name="connsiteY0" fmla="*/ 0 h 874437"/>
              <a:gd name="connsiteX1" fmla="*/ 536763 w 2623169"/>
              <a:gd name="connsiteY1" fmla="*/ 866524 h 874437"/>
              <a:gd name="connsiteX2" fmla="*/ 0 w 2623169"/>
              <a:gd name="connsiteY2" fmla="*/ 47481 h 874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23169" h="874437">
                <a:moveTo>
                  <a:pt x="2623169" y="0"/>
                </a:moveTo>
                <a:cubicBezTo>
                  <a:pt x="2141463" y="429305"/>
                  <a:pt x="973958" y="858611"/>
                  <a:pt x="536763" y="866524"/>
                </a:cubicBezTo>
                <a:cubicBezTo>
                  <a:pt x="99568" y="874437"/>
                  <a:pt x="0" y="47481"/>
                  <a:pt x="0" y="47481"/>
                </a:cubicBezTo>
              </a:path>
            </a:pathLst>
          </a:custGeom>
          <a:noFill/>
          <a:ln w="38100" cap="flat" cmpd="sng" algn="ctr">
            <a:solidFill>
              <a:srgbClr val="FFFFFF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9" name="Text Box 2"/>
          <p:cNvSpPr txBox="1">
            <a:spLocks noChangeArrowheads="1"/>
          </p:cNvSpPr>
          <p:nvPr/>
        </p:nvSpPr>
        <p:spPr bwMode="auto">
          <a:xfrm>
            <a:off x="3610769" y="3645024"/>
            <a:ext cx="1922461" cy="433068"/>
          </a:xfrm>
          <a:prstGeom prst="rect">
            <a:avLst/>
          </a:prstGeom>
          <a:noFill/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/>
              <a:t>intention</a:t>
            </a:r>
            <a:endParaRPr lang="en-US" i="0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972000" y="990600"/>
            <a:ext cx="6724200" cy="4496731"/>
            <a:chOff x="972000" y="990600"/>
            <a:chExt cx="6724200" cy="4496731"/>
          </a:xfrm>
        </p:grpSpPr>
        <p:sp>
          <p:nvSpPr>
            <p:cNvPr id="4098" name="Text Box 2"/>
            <p:cNvSpPr txBox="1">
              <a:spLocks noChangeArrowheads="1"/>
            </p:cNvSpPr>
            <p:nvPr/>
          </p:nvSpPr>
          <p:spPr bwMode="auto">
            <a:xfrm>
              <a:off x="972000" y="1295400"/>
              <a:ext cx="4362000" cy="771623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  <p:txBody>
            <a:bodyPr wrap="square" lIns="90000" tIns="46800" rIns="90000" bIns="46800">
              <a:prstTxWarp prst="textNoShape">
                <a:avLst/>
              </a:prstTxWarp>
              <a:spAutoFit/>
            </a:bodyPr>
            <a:lstStyle/>
            <a:p>
              <a: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i="0" dirty="0"/>
                <a:t>‘I take a </a:t>
              </a:r>
              <a:r>
                <a:rPr lang="en-US" i="0" dirty="0" smtClean="0"/>
                <a:t>collective </a:t>
              </a:r>
              <a:r>
                <a:rPr lang="en-US" i="0" dirty="0"/>
                <a:t>action to involve a collective</a:t>
              </a:r>
              <a:r>
                <a:rPr lang="en-US" i="0" dirty="0" smtClean="0"/>
                <a:t> [shared] intention</a:t>
              </a:r>
              <a:r>
                <a:rPr lang="en-US" i="0" dirty="0"/>
                <a:t>.</a:t>
              </a:r>
              <a:r>
                <a:rPr lang="en-US" i="0" dirty="0" smtClean="0"/>
                <a:t>’</a:t>
              </a:r>
            </a:p>
          </p:txBody>
        </p:sp>
        <p:pic>
          <p:nvPicPr>
            <p:cNvPr id="4" name="Picture 3" descr="Margaret.Gilbert_Uci.161253.jp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22938" y="990600"/>
              <a:ext cx="1973262" cy="1973262"/>
            </a:xfrm>
            <a:prstGeom prst="rect">
              <a:avLst/>
            </a:prstGeom>
          </p:spPr>
        </p:pic>
        <p:sp>
          <p:nvSpPr>
            <p:cNvPr id="5" name="Text Box 2"/>
            <p:cNvSpPr txBox="1">
              <a:spLocks noChangeArrowheads="1"/>
            </p:cNvSpPr>
            <p:nvPr/>
          </p:nvSpPr>
          <p:spPr bwMode="auto">
            <a:xfrm>
              <a:off x="990600" y="4038600"/>
              <a:ext cx="6705600" cy="1448731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  <p:txBody>
            <a:bodyPr wrap="square" lIns="90000" tIns="46800" rIns="90000" bIns="46800">
              <a:prstTxWarp prst="textNoShape">
                <a:avLst/>
              </a:prstTxWarp>
              <a:spAutoFit/>
            </a:bodyPr>
            <a:lstStyle/>
            <a:p>
              <a: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i="0" dirty="0" smtClean="0"/>
                <a:t>‘</a:t>
              </a:r>
              <a:r>
                <a:rPr lang="en-US" i="0" dirty="0"/>
                <a:t>the key property of joint action lies in its internal component [...] in the participants’ having a “collective” or “shared</a:t>
              </a:r>
              <a:r>
                <a:rPr lang="en-US" i="0" dirty="0" smtClean="0"/>
                <a:t>” intention</a:t>
              </a:r>
              <a:r>
                <a:rPr lang="en-US" i="0" dirty="0"/>
                <a:t>.</a:t>
              </a:r>
              <a:r>
                <a:rPr lang="en-US" i="0" dirty="0" smtClean="0"/>
                <a:t>’ </a:t>
              </a:r>
            </a:p>
            <a:p>
              <a:pPr algn="r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i="0" dirty="0" smtClean="0"/>
                <a:t>(</a:t>
              </a:r>
              <a:r>
                <a:rPr lang="en-US" i="0" dirty="0" err="1" smtClean="0"/>
                <a:t>Facundo</a:t>
              </a:r>
              <a:r>
                <a:rPr lang="en-US" i="0" dirty="0" smtClean="0"/>
                <a:t> Alonso, 2009, pp. 444-5)</a:t>
              </a:r>
              <a:endParaRPr lang="en-US" i="0" dirty="0" smtClean="0">
                <a:solidFill>
                  <a:srgbClr val="FFFFFF"/>
                </a:solidFill>
                <a:ea typeface="Arial" charset="0"/>
                <a:cs typeface="Arial" charset="0"/>
              </a:endParaRPr>
            </a:p>
          </p:txBody>
        </p:sp>
      </p:grp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 bwMode="auto">
          <a:xfrm>
            <a:off x="2438400" y="1676400"/>
            <a:ext cx="2209800" cy="457200"/>
          </a:xfrm>
          <a:prstGeom prst="rect">
            <a:avLst/>
          </a:prstGeom>
          <a:solidFill>
            <a:srgbClr val="800000"/>
          </a:solidFill>
          <a:ln w="9525" cap="flat" cmpd="sng" algn="ctr">
            <a:solidFill>
              <a:srgbClr val="FFFF00"/>
            </a:solidFill>
            <a:prstDash val="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grpSp>
        <p:nvGrpSpPr>
          <p:cNvPr id="2" name="Group 5"/>
          <p:cNvGrpSpPr/>
          <p:nvPr/>
        </p:nvGrpSpPr>
        <p:grpSpPr>
          <a:xfrm>
            <a:off x="972000" y="990600"/>
            <a:ext cx="6724200" cy="4496731"/>
            <a:chOff x="972000" y="990600"/>
            <a:chExt cx="6724200" cy="4496731"/>
          </a:xfrm>
        </p:grpSpPr>
        <p:sp>
          <p:nvSpPr>
            <p:cNvPr id="4098" name="Text Box 2"/>
            <p:cNvSpPr txBox="1">
              <a:spLocks noChangeArrowheads="1"/>
            </p:cNvSpPr>
            <p:nvPr/>
          </p:nvSpPr>
          <p:spPr bwMode="auto">
            <a:xfrm>
              <a:off x="972000" y="1295400"/>
              <a:ext cx="4362000" cy="771623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  <p:txBody>
            <a:bodyPr wrap="square" lIns="90000" tIns="46800" rIns="90000" bIns="46800">
              <a:prstTxWarp prst="textNoShape">
                <a:avLst/>
              </a:prstTxWarp>
              <a:spAutoFit/>
            </a:bodyPr>
            <a:lstStyle/>
            <a:p>
              <a: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i="0" dirty="0"/>
                <a:t>‘I take a </a:t>
              </a:r>
              <a:r>
                <a:rPr lang="en-US" i="0" dirty="0" smtClean="0"/>
                <a:t>collective </a:t>
              </a:r>
              <a:r>
                <a:rPr lang="en-US" i="0" dirty="0"/>
                <a:t>action to involve a collective</a:t>
              </a:r>
              <a:r>
                <a:rPr lang="en-US" i="0" dirty="0" smtClean="0"/>
                <a:t> [shared] intention</a:t>
              </a:r>
              <a:r>
                <a:rPr lang="en-US" i="0" dirty="0"/>
                <a:t>.</a:t>
              </a:r>
              <a:r>
                <a:rPr lang="en-US" i="0" dirty="0" smtClean="0"/>
                <a:t>’</a:t>
              </a:r>
            </a:p>
          </p:txBody>
        </p:sp>
        <p:pic>
          <p:nvPicPr>
            <p:cNvPr id="4" name="Picture 3" descr="Margaret.Gilbert_Uci.161253.jp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22938" y="990600"/>
              <a:ext cx="1973262" cy="1973262"/>
            </a:xfrm>
            <a:prstGeom prst="rect">
              <a:avLst/>
            </a:prstGeom>
          </p:spPr>
        </p:pic>
        <p:sp>
          <p:nvSpPr>
            <p:cNvPr id="5" name="Text Box 2"/>
            <p:cNvSpPr txBox="1">
              <a:spLocks noChangeArrowheads="1"/>
            </p:cNvSpPr>
            <p:nvPr/>
          </p:nvSpPr>
          <p:spPr bwMode="auto">
            <a:xfrm>
              <a:off x="990600" y="4038600"/>
              <a:ext cx="6705600" cy="1448731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  <p:txBody>
            <a:bodyPr wrap="square" lIns="90000" tIns="46800" rIns="90000" bIns="46800">
              <a:prstTxWarp prst="textNoShape">
                <a:avLst/>
              </a:prstTxWarp>
              <a:spAutoFit/>
            </a:bodyPr>
            <a:lstStyle/>
            <a:p>
              <a: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i="0" dirty="0" smtClean="0"/>
                <a:t>‘</a:t>
              </a:r>
              <a:r>
                <a:rPr lang="en-US" i="0" dirty="0"/>
                <a:t>the key property of joint action lies in its internal component [...] in the participants’ having a “collective” or “shared</a:t>
              </a:r>
              <a:r>
                <a:rPr lang="en-US" i="0" dirty="0" smtClean="0"/>
                <a:t>” intention</a:t>
              </a:r>
              <a:r>
                <a:rPr lang="en-US" i="0" dirty="0"/>
                <a:t>.</a:t>
              </a:r>
              <a:r>
                <a:rPr lang="en-US" i="0" dirty="0" smtClean="0"/>
                <a:t>’ </a:t>
              </a:r>
            </a:p>
            <a:p>
              <a:pPr algn="r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i="0" dirty="0" smtClean="0"/>
                <a:t>(</a:t>
              </a:r>
              <a:r>
                <a:rPr lang="en-US" i="0" dirty="0" err="1" smtClean="0"/>
                <a:t>Facundo</a:t>
              </a:r>
              <a:r>
                <a:rPr lang="en-US" i="0" dirty="0" smtClean="0"/>
                <a:t> Alonso, 2009, pp. 444-5)</a:t>
              </a:r>
              <a:endParaRPr lang="en-US" i="0" dirty="0" smtClean="0">
                <a:solidFill>
                  <a:srgbClr val="FFFFFF"/>
                </a:solidFill>
                <a:ea typeface="Arial" charset="0"/>
                <a:cs typeface="Arial" charset="0"/>
              </a:endParaRPr>
            </a:p>
          </p:txBody>
        </p:sp>
      </p:grp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ounded Rectangle 16"/>
          <p:cNvSpPr/>
          <p:nvPr/>
        </p:nvSpPr>
        <p:spPr bwMode="auto">
          <a:xfrm>
            <a:off x="3429000" y="3886200"/>
            <a:ext cx="2209800" cy="228600"/>
          </a:xfrm>
          <a:prstGeom prst="roundRect">
            <a:avLst/>
          </a:prstGeom>
          <a:noFill/>
          <a:ln>
            <a:solidFill>
              <a:schemeClr val="tx1">
                <a:alpha val="1000"/>
              </a:schemeClr>
            </a:solidFill>
            <a:headEnd type="none" w="med" len="med"/>
            <a:tailEnd type="none" w="med" len="med"/>
          </a:ln>
          <a:effectLst>
            <a:glow rad="228600">
              <a:srgbClr val="FFFF00">
                <a:alpha val="30000"/>
              </a:srgbClr>
            </a:glow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grpSp>
        <p:nvGrpSpPr>
          <p:cNvPr id="2" name="Group 5"/>
          <p:cNvGrpSpPr/>
          <p:nvPr/>
        </p:nvGrpSpPr>
        <p:grpSpPr>
          <a:xfrm>
            <a:off x="972000" y="990600"/>
            <a:ext cx="6724200" cy="1973262"/>
            <a:chOff x="972000" y="990600"/>
            <a:chExt cx="6724200" cy="1973262"/>
          </a:xfrm>
        </p:grpSpPr>
        <p:sp>
          <p:nvSpPr>
            <p:cNvPr id="4098" name="Text Box 2"/>
            <p:cNvSpPr txBox="1">
              <a:spLocks noChangeArrowheads="1"/>
            </p:cNvSpPr>
            <p:nvPr/>
          </p:nvSpPr>
          <p:spPr bwMode="auto">
            <a:xfrm>
              <a:off x="972000" y="1295400"/>
              <a:ext cx="4362000" cy="771623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  <p:txBody>
            <a:bodyPr wrap="square" lIns="90000" tIns="46800" rIns="90000" bIns="46800">
              <a:prstTxWarp prst="textNoShape">
                <a:avLst/>
              </a:prstTxWarp>
              <a:spAutoFit/>
            </a:bodyPr>
            <a:lstStyle/>
            <a:p>
              <a: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i="0" dirty="0"/>
                <a:t>‘I take a </a:t>
              </a:r>
              <a:r>
                <a:rPr lang="en-US" i="0" dirty="0" smtClean="0"/>
                <a:t>collective </a:t>
              </a:r>
              <a:r>
                <a:rPr lang="en-US" i="0" dirty="0"/>
                <a:t>action to involve a collective</a:t>
              </a:r>
              <a:r>
                <a:rPr lang="en-US" i="0" dirty="0" smtClean="0"/>
                <a:t> [shared] intention</a:t>
              </a:r>
              <a:r>
                <a:rPr lang="en-US" i="0" dirty="0"/>
                <a:t>.</a:t>
              </a:r>
              <a:r>
                <a:rPr lang="en-US" i="0" dirty="0" smtClean="0"/>
                <a:t>’</a:t>
              </a:r>
            </a:p>
          </p:txBody>
        </p:sp>
        <p:pic>
          <p:nvPicPr>
            <p:cNvPr id="4" name="Picture 3" descr="Margaret.Gilbert_Uci.161253.jp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22938" y="990600"/>
              <a:ext cx="1973262" cy="1973262"/>
            </a:xfrm>
            <a:prstGeom prst="rect">
              <a:avLst/>
            </a:prstGeom>
          </p:spPr>
        </p:pic>
      </p:grpSp>
      <p:sp>
        <p:nvSpPr>
          <p:cNvPr id="8" name="Rectangle 7"/>
          <p:cNvSpPr/>
          <p:nvPr/>
        </p:nvSpPr>
        <p:spPr bwMode="auto">
          <a:xfrm>
            <a:off x="838200" y="685800"/>
            <a:ext cx="7086600" cy="2971800"/>
          </a:xfrm>
          <a:prstGeom prst="rect">
            <a:avLst/>
          </a:prstGeom>
          <a:solidFill>
            <a:schemeClr val="tx1">
              <a:alpha val="66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9" name="Text Box 2"/>
          <p:cNvSpPr txBox="1">
            <a:spLocks noChangeArrowheads="1"/>
          </p:cNvSpPr>
          <p:nvPr/>
        </p:nvSpPr>
        <p:spPr bwMode="auto">
          <a:xfrm>
            <a:off x="844154" y="4114800"/>
            <a:ext cx="1922461" cy="433068"/>
          </a:xfrm>
          <a:prstGeom prst="rect">
            <a:avLst/>
          </a:prstGeom>
          <a:noFill/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err="1" smtClean="0"/>
              <a:t>behaviours</a:t>
            </a:r>
            <a:endParaRPr lang="en-US" i="0" dirty="0"/>
          </a:p>
        </p:txBody>
      </p:sp>
      <p:sp>
        <p:nvSpPr>
          <p:cNvPr id="10" name="Text Box 2"/>
          <p:cNvSpPr txBox="1">
            <a:spLocks noChangeArrowheads="1"/>
          </p:cNvSpPr>
          <p:nvPr/>
        </p:nvSpPr>
        <p:spPr bwMode="auto">
          <a:xfrm>
            <a:off x="3610769" y="4114800"/>
            <a:ext cx="1922461" cy="433068"/>
          </a:xfrm>
          <a:prstGeom prst="rect">
            <a:avLst/>
          </a:prstGeom>
          <a:noFill/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/>
              <a:t>goal-state</a:t>
            </a:r>
            <a:endParaRPr lang="en-US" i="0" dirty="0"/>
          </a:p>
        </p:txBody>
      </p:sp>
      <p:sp>
        <p:nvSpPr>
          <p:cNvPr id="11" name="Text Box 2"/>
          <p:cNvSpPr txBox="1">
            <a:spLocks noChangeArrowheads="1"/>
          </p:cNvSpPr>
          <p:nvPr/>
        </p:nvSpPr>
        <p:spPr bwMode="auto">
          <a:xfrm>
            <a:off x="6377384" y="4114800"/>
            <a:ext cx="1922461" cy="433068"/>
          </a:xfrm>
          <a:prstGeom prst="rect">
            <a:avLst/>
          </a:prstGeom>
          <a:noFill/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/>
              <a:t>goal-outcome</a:t>
            </a:r>
            <a:endParaRPr lang="en-US" i="0" dirty="0"/>
          </a:p>
        </p:txBody>
      </p:sp>
      <p:sp>
        <p:nvSpPr>
          <p:cNvPr id="12" name="Freeform 11"/>
          <p:cNvSpPr/>
          <p:nvPr/>
        </p:nvSpPr>
        <p:spPr bwMode="auto">
          <a:xfrm>
            <a:off x="1875388" y="4607973"/>
            <a:ext cx="2623169" cy="573627"/>
          </a:xfrm>
          <a:custGeom>
            <a:avLst/>
            <a:gdLst>
              <a:gd name="connsiteX0" fmla="*/ 2623169 w 2623169"/>
              <a:gd name="connsiteY0" fmla="*/ 0 h 874437"/>
              <a:gd name="connsiteX1" fmla="*/ 1222563 w 2623169"/>
              <a:gd name="connsiteY1" fmla="*/ 866524 h 874437"/>
              <a:gd name="connsiteX2" fmla="*/ 0 w 2623169"/>
              <a:gd name="connsiteY2" fmla="*/ 47481 h 874437"/>
              <a:gd name="connsiteX0" fmla="*/ 2623169 w 2623169"/>
              <a:gd name="connsiteY0" fmla="*/ 0 h 874437"/>
              <a:gd name="connsiteX1" fmla="*/ 1222563 w 2623169"/>
              <a:gd name="connsiteY1" fmla="*/ 866524 h 874437"/>
              <a:gd name="connsiteX2" fmla="*/ 0 w 2623169"/>
              <a:gd name="connsiteY2" fmla="*/ 47481 h 874437"/>
              <a:gd name="connsiteX0" fmla="*/ 2623169 w 2623169"/>
              <a:gd name="connsiteY0" fmla="*/ 0 h 874437"/>
              <a:gd name="connsiteX1" fmla="*/ 536763 w 2623169"/>
              <a:gd name="connsiteY1" fmla="*/ 866524 h 874437"/>
              <a:gd name="connsiteX2" fmla="*/ 0 w 2623169"/>
              <a:gd name="connsiteY2" fmla="*/ 47481 h 874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23169" h="874437">
                <a:moveTo>
                  <a:pt x="2623169" y="0"/>
                </a:moveTo>
                <a:cubicBezTo>
                  <a:pt x="2141463" y="429305"/>
                  <a:pt x="973958" y="858611"/>
                  <a:pt x="536763" y="866524"/>
                </a:cubicBezTo>
                <a:cubicBezTo>
                  <a:pt x="99568" y="874437"/>
                  <a:pt x="0" y="47481"/>
                  <a:pt x="0" y="47481"/>
                </a:cubicBezTo>
              </a:path>
            </a:pathLst>
          </a:custGeom>
          <a:noFill/>
          <a:ln w="38100" cap="flat" cmpd="sng" algn="ctr">
            <a:solidFill>
              <a:srgbClr val="FFFFFF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13" name="Text Box 2"/>
          <p:cNvSpPr txBox="1">
            <a:spLocks noChangeArrowheads="1"/>
          </p:cNvSpPr>
          <p:nvPr/>
        </p:nvSpPr>
        <p:spPr bwMode="auto">
          <a:xfrm>
            <a:off x="1371600" y="5257800"/>
            <a:ext cx="1922461" cy="433068"/>
          </a:xfrm>
          <a:prstGeom prst="rect">
            <a:avLst/>
          </a:prstGeom>
          <a:noFill/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dirty="0" smtClean="0"/>
              <a:t>causes</a:t>
            </a:r>
            <a:endParaRPr lang="en-US" dirty="0"/>
          </a:p>
        </p:txBody>
      </p:sp>
      <p:sp>
        <p:nvSpPr>
          <p:cNvPr id="14" name="Text Box 2"/>
          <p:cNvSpPr txBox="1">
            <a:spLocks noChangeArrowheads="1"/>
          </p:cNvSpPr>
          <p:nvPr/>
        </p:nvSpPr>
        <p:spPr bwMode="auto">
          <a:xfrm>
            <a:off x="5849939" y="5257800"/>
            <a:ext cx="1922461" cy="433068"/>
          </a:xfrm>
          <a:prstGeom prst="rect">
            <a:avLst/>
          </a:prstGeom>
          <a:noFill/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dirty="0" smtClean="0"/>
              <a:t>specifies</a:t>
            </a:r>
            <a:endParaRPr lang="en-US" dirty="0"/>
          </a:p>
        </p:txBody>
      </p:sp>
      <p:sp>
        <p:nvSpPr>
          <p:cNvPr id="15" name="Freeform 14"/>
          <p:cNvSpPr/>
          <p:nvPr/>
        </p:nvSpPr>
        <p:spPr bwMode="auto">
          <a:xfrm flipH="1">
            <a:off x="4692031" y="4607973"/>
            <a:ext cx="2623169" cy="573627"/>
          </a:xfrm>
          <a:custGeom>
            <a:avLst/>
            <a:gdLst>
              <a:gd name="connsiteX0" fmla="*/ 2623169 w 2623169"/>
              <a:gd name="connsiteY0" fmla="*/ 0 h 874437"/>
              <a:gd name="connsiteX1" fmla="*/ 1222563 w 2623169"/>
              <a:gd name="connsiteY1" fmla="*/ 866524 h 874437"/>
              <a:gd name="connsiteX2" fmla="*/ 0 w 2623169"/>
              <a:gd name="connsiteY2" fmla="*/ 47481 h 874437"/>
              <a:gd name="connsiteX0" fmla="*/ 2623169 w 2623169"/>
              <a:gd name="connsiteY0" fmla="*/ 0 h 874437"/>
              <a:gd name="connsiteX1" fmla="*/ 1222563 w 2623169"/>
              <a:gd name="connsiteY1" fmla="*/ 866524 h 874437"/>
              <a:gd name="connsiteX2" fmla="*/ 0 w 2623169"/>
              <a:gd name="connsiteY2" fmla="*/ 47481 h 874437"/>
              <a:gd name="connsiteX0" fmla="*/ 2623169 w 2623169"/>
              <a:gd name="connsiteY0" fmla="*/ 0 h 874437"/>
              <a:gd name="connsiteX1" fmla="*/ 536763 w 2623169"/>
              <a:gd name="connsiteY1" fmla="*/ 866524 h 874437"/>
              <a:gd name="connsiteX2" fmla="*/ 0 w 2623169"/>
              <a:gd name="connsiteY2" fmla="*/ 47481 h 874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23169" h="874437">
                <a:moveTo>
                  <a:pt x="2623169" y="0"/>
                </a:moveTo>
                <a:cubicBezTo>
                  <a:pt x="2141463" y="429305"/>
                  <a:pt x="973958" y="858611"/>
                  <a:pt x="536763" y="866524"/>
                </a:cubicBezTo>
                <a:cubicBezTo>
                  <a:pt x="99568" y="874437"/>
                  <a:pt x="0" y="47481"/>
                  <a:pt x="0" y="47481"/>
                </a:cubicBezTo>
              </a:path>
            </a:pathLst>
          </a:custGeom>
          <a:noFill/>
          <a:ln w="38100" cap="flat" cmpd="sng" algn="ctr">
            <a:solidFill>
              <a:srgbClr val="FFFFFF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16" name="Text Box 2"/>
          <p:cNvSpPr txBox="1">
            <a:spLocks noChangeArrowheads="1"/>
          </p:cNvSpPr>
          <p:nvPr/>
        </p:nvSpPr>
        <p:spPr bwMode="auto">
          <a:xfrm>
            <a:off x="3124200" y="3757932"/>
            <a:ext cx="2895600" cy="433068"/>
          </a:xfrm>
          <a:prstGeom prst="rect">
            <a:avLst/>
          </a:prstGeom>
          <a:noFill/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shared intention</a:t>
            </a:r>
            <a:endParaRPr lang="en-US" i="0" dirty="0"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200" b="0" i="1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Myriad Web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200" b="0" i="1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Myriad Web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28098</TotalTime>
  <Words>1138</Words>
  <Application>Microsoft Macintosh PowerPoint</Application>
  <PresentationFormat>On-screen Show (4:3)</PresentationFormat>
  <Paragraphs>150</Paragraphs>
  <Slides>34</Slides>
  <Notes>33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5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subject/>
  <dc:creator>steve</dc:creator>
  <cp:keywords/>
  <dc:description/>
  <cp:lastModifiedBy>stev e</cp:lastModifiedBy>
  <cp:revision>1023</cp:revision>
  <cp:lastPrinted>2010-11-22T15:36:32Z</cp:lastPrinted>
  <dcterms:created xsi:type="dcterms:W3CDTF">2010-11-22T10:27:15Z</dcterms:created>
  <dcterms:modified xsi:type="dcterms:W3CDTF">2010-11-22T15:38:23Z</dcterms:modified>
  <cp:category/>
</cp:coreProperties>
</file>